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6" r:id="rId7"/>
    <p:sldId id="261" r:id="rId8"/>
    <p:sldId id="267" r:id="rId9"/>
    <p:sldId id="263" r:id="rId10"/>
    <p:sldId id="264" r:id="rId11"/>
    <p:sldId id="265" r:id="rId12"/>
    <p:sldId id="268" r:id="rId13"/>
    <p:sldId id="269" r:id="rId14"/>
    <p:sldId id="262" r:id="rId1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69" d="100"/>
          <a:sy n="69" d="100"/>
        </p:scale>
        <p:origin x="-5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0D72E08-3C2A-4A7D-94BD-FF982DF4B63C}" type="datetimeFigureOut">
              <a:rPr lang="hr-HR" smtClean="0"/>
              <a:pPr/>
              <a:t>11.9.2013.</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287BAA-8D44-4BE0-A7B5-C6CF54B324CB}"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4287BAA-8D44-4BE0-A7B5-C6CF54B324CB}"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4287BAA-8D44-4BE0-A7B5-C6CF54B324CB}"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4287BAA-8D44-4BE0-A7B5-C6CF54B324CB}" type="slidenum">
              <a:rPr lang="hr-HR" smtClean="0"/>
              <a:pPr/>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4287BAA-8D44-4BE0-A7B5-C6CF54B324CB}" type="slidenum">
              <a:rPr lang="hr-HR" smtClean="0"/>
              <a:pPr/>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94287BAA-8D44-4BE0-A7B5-C6CF54B324CB}" type="slidenum">
              <a:rPr lang="hr-HR" smtClean="0"/>
              <a:pPr/>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94287BAA-8D44-4BE0-A7B5-C6CF54B324CB}"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94287BAA-8D44-4BE0-A7B5-C6CF54B324CB}" type="slidenum">
              <a:rPr lang="hr-HR" smtClean="0"/>
              <a:pPr/>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0D72E08-3C2A-4A7D-94BD-FF982DF4B63C}" type="datetimeFigureOut">
              <a:rPr lang="hr-HR" smtClean="0"/>
              <a:pPr/>
              <a:t>11.9.2013.</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94287BAA-8D44-4BE0-A7B5-C6CF54B324CB}"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0D72E08-3C2A-4A7D-94BD-FF982DF4B63C}" type="datetimeFigureOut">
              <a:rPr lang="hr-HR" smtClean="0"/>
              <a:pPr/>
              <a:t>11.9.2013.</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94287BAA-8D44-4BE0-A7B5-C6CF54B324CB}"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0D72E08-3C2A-4A7D-94BD-FF982DF4B63C}" type="datetimeFigureOut">
              <a:rPr lang="hr-HR" smtClean="0"/>
              <a:pPr/>
              <a:t>11.9.2013.</a:t>
            </a:fld>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287BAA-8D44-4BE0-A7B5-C6CF54B324CB}" type="slidenum">
              <a:rPr lang="hr-HR" smtClean="0"/>
              <a:pPr/>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0D72E08-3C2A-4A7D-94BD-FF982DF4B63C}" type="datetimeFigureOut">
              <a:rPr lang="hr-HR" smtClean="0"/>
              <a:pPr/>
              <a:t>11.9.2013.</a:t>
            </a:fld>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4287BAA-8D44-4BE0-A7B5-C6CF54B324CB}"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ust Vrancic.jpg"/>
          <p:cNvPicPr>
            <a:picLocks noChangeAspect="1"/>
          </p:cNvPicPr>
          <p:nvPr/>
        </p:nvPicPr>
        <p:blipFill>
          <a:blip r:embed="rId2" cstate="print"/>
          <a:stretch>
            <a:fillRect/>
          </a:stretch>
        </p:blipFill>
        <p:spPr>
          <a:xfrm>
            <a:off x="6876256" y="1"/>
            <a:ext cx="1524125" cy="2988480"/>
          </a:xfrm>
          <a:prstGeom prst="rect">
            <a:avLst/>
          </a:prstGeom>
        </p:spPr>
      </p:pic>
      <p:sp>
        <p:nvSpPr>
          <p:cNvPr id="2" name="Title 1"/>
          <p:cNvSpPr>
            <a:spLocks noGrp="1"/>
          </p:cNvSpPr>
          <p:nvPr>
            <p:ph type="ctrTitle"/>
          </p:nvPr>
        </p:nvSpPr>
        <p:spPr/>
        <p:txBody>
          <a:bodyPr/>
          <a:lstStyle/>
          <a:p>
            <a:r>
              <a:rPr lang="hr-HR" dirty="0" smtClean="0">
                <a:effectLst/>
                <a:latin typeface="Georgia" pitchFamily="18" charset="0"/>
              </a:rPr>
              <a:t>Faust Vrančić</a:t>
            </a:r>
            <a:endParaRPr lang="hr-HR" dirty="0">
              <a:effectLst/>
              <a:latin typeface="Georgia" pitchFamily="18" charset="0"/>
            </a:endParaRPr>
          </a:p>
        </p:txBody>
      </p:sp>
      <p:sp>
        <p:nvSpPr>
          <p:cNvPr id="3" name="Subtitle 2"/>
          <p:cNvSpPr>
            <a:spLocks noGrp="1"/>
          </p:cNvSpPr>
          <p:nvPr>
            <p:ph type="subTitle" idx="1"/>
          </p:nvPr>
        </p:nvSpPr>
        <p:spPr>
          <a:xfrm>
            <a:off x="1907704" y="3611606"/>
            <a:ext cx="7236296" cy="3246394"/>
          </a:xfrm>
        </p:spPr>
        <p:txBody>
          <a:bodyPr/>
          <a:lstStyle/>
          <a:p>
            <a:r>
              <a:rPr lang="hr-HR" dirty="0" smtClean="0">
                <a:latin typeface="Georgia" pitchFamily="18" charset="0"/>
              </a:rPr>
              <a:t>h</a:t>
            </a:r>
            <a:r>
              <a:rPr lang="hr-HR" dirty="0" smtClean="0">
                <a:latin typeface="Georgia" pitchFamily="18" charset="0"/>
              </a:rPr>
              <a:t>rvatski </a:t>
            </a:r>
            <a:r>
              <a:rPr lang="hr-HR" dirty="0" smtClean="0">
                <a:latin typeface="Georgia" pitchFamily="18" charset="0"/>
              </a:rPr>
              <a:t>polihistor, jezikoslovac, pisac, inovator i </a:t>
            </a:r>
            <a:r>
              <a:rPr lang="hr-HR" dirty="0" smtClean="0">
                <a:latin typeface="Georgia" pitchFamily="18" charset="0"/>
              </a:rPr>
              <a:t>izumitelj</a:t>
            </a:r>
          </a:p>
          <a:p>
            <a:endParaRPr lang="hr-HR" dirty="0" smtClean="0">
              <a:latin typeface="Georgia" pitchFamily="18" charset="0"/>
            </a:endParaRPr>
          </a:p>
          <a:p>
            <a:endParaRPr lang="hr-HR" dirty="0" smtClean="0">
              <a:latin typeface="Georgia" pitchFamily="18" charset="0"/>
            </a:endParaRPr>
          </a:p>
          <a:p>
            <a:endParaRPr lang="hr-HR" dirty="0" smtClean="0">
              <a:latin typeface="Georgia" pitchFamily="18" charset="0"/>
            </a:endParaRPr>
          </a:p>
          <a:p>
            <a:endParaRPr lang="hr-HR" dirty="0" smtClean="0">
              <a:latin typeface="Georgia" pitchFamily="18" charset="0"/>
            </a:endParaRPr>
          </a:p>
          <a:p>
            <a:r>
              <a:rPr lang="hr-HR" dirty="0" smtClean="0">
                <a:solidFill>
                  <a:schemeClr val="bg1"/>
                </a:solidFill>
                <a:latin typeface="Georgia" pitchFamily="18" charset="0"/>
              </a:rPr>
              <a:t>Danijela Grubišić</a:t>
            </a:r>
            <a:endParaRPr lang="hr-HR"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_v-32.jpg"/>
          <p:cNvPicPr>
            <a:picLocks noGrp="1" noChangeAspect="1"/>
          </p:cNvPicPr>
          <p:nvPr>
            <p:ph idx="1"/>
          </p:nvPr>
        </p:nvPicPr>
        <p:blipFill>
          <a:blip r:embed="rId2" cstate="print"/>
          <a:stretch>
            <a:fillRect/>
          </a:stretch>
        </p:blipFill>
        <p:spPr>
          <a:xfrm>
            <a:off x="1115616" y="1484784"/>
            <a:ext cx="6704137" cy="4469424"/>
          </a:xfrm>
        </p:spPr>
      </p:pic>
      <p:sp>
        <p:nvSpPr>
          <p:cNvPr id="3" name="Title 2"/>
          <p:cNvSpPr>
            <a:spLocks noGrp="1"/>
          </p:cNvSpPr>
          <p:nvPr>
            <p:ph type="title"/>
          </p:nvPr>
        </p:nvSpPr>
        <p:spPr/>
        <p:txBody>
          <a:bodyPr>
            <a:normAutofit fontScale="90000"/>
          </a:bodyPr>
          <a:lstStyle/>
          <a:p>
            <a:r>
              <a:rPr lang="hr-HR" dirty="0" smtClean="0">
                <a:effectLst/>
                <a:latin typeface="Georgia" pitchFamily="18" charset="0"/>
              </a:rPr>
              <a:t>Način kako rezati žito - Način kako mlatiti i ovršiti žito</a:t>
            </a:r>
            <a:endParaRPr lang="hr-HR" dirty="0">
              <a:effectLst/>
              <a:latin typeface="Georgia" pitchFamily="18" charset="0"/>
            </a:endParaRPr>
          </a:p>
        </p:txBody>
      </p:sp>
      <p:pic>
        <p:nvPicPr>
          <p:cNvPr id="5" name="Picture 4" descr="Faust Vrancic.jpg"/>
          <p:cNvPicPr>
            <a:picLocks noChangeAspect="1"/>
          </p:cNvPicPr>
          <p:nvPr/>
        </p:nvPicPr>
        <p:blipFill>
          <a:blip r:embed="rId3"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ust Vrancic.jpg"/>
          <p:cNvPicPr>
            <a:picLocks noChangeAspect="1"/>
          </p:cNvPicPr>
          <p:nvPr/>
        </p:nvPicPr>
        <p:blipFill>
          <a:blip r:embed="rId2" cstate="print"/>
          <a:stretch>
            <a:fillRect/>
          </a:stretch>
        </p:blipFill>
        <p:spPr>
          <a:xfrm>
            <a:off x="8334375" y="0"/>
            <a:ext cx="809625" cy="1590675"/>
          </a:xfrm>
          <a:prstGeom prst="rect">
            <a:avLst/>
          </a:prstGeom>
        </p:spPr>
      </p:pic>
      <p:pic>
        <p:nvPicPr>
          <p:cNvPr id="4" name="Content Placeholder 3" descr="1176305_644759308867708_2035132168_n.jpg"/>
          <p:cNvPicPr>
            <a:picLocks noGrp="1" noChangeAspect="1"/>
          </p:cNvPicPr>
          <p:nvPr>
            <p:ph idx="1"/>
          </p:nvPr>
        </p:nvPicPr>
        <p:blipFill>
          <a:blip r:embed="rId3" cstate="print"/>
          <a:stretch>
            <a:fillRect/>
          </a:stretch>
        </p:blipFill>
        <p:spPr>
          <a:xfrm>
            <a:off x="611560" y="2132856"/>
            <a:ext cx="3617842" cy="3168352"/>
          </a:xfrm>
        </p:spPr>
      </p:pic>
      <p:sp>
        <p:nvSpPr>
          <p:cNvPr id="3" name="Title 2"/>
          <p:cNvSpPr>
            <a:spLocks noGrp="1"/>
          </p:cNvSpPr>
          <p:nvPr>
            <p:ph type="title"/>
          </p:nvPr>
        </p:nvSpPr>
        <p:spPr/>
        <p:txBody>
          <a:bodyPr>
            <a:normAutofit fontScale="90000"/>
          </a:bodyPr>
          <a:lstStyle/>
          <a:p>
            <a:r>
              <a:rPr lang="hr-HR" dirty="0" smtClean="0">
                <a:effectLst/>
                <a:latin typeface="Georgia" pitchFamily="18" charset="0"/>
              </a:rPr>
              <a:t>Riječni bager i mlin s pomičnim krovom</a:t>
            </a:r>
            <a:endParaRPr lang="hr-HR" dirty="0">
              <a:effectLst/>
              <a:latin typeface="Georgia" pitchFamily="18" charset="0"/>
            </a:endParaRPr>
          </a:p>
        </p:txBody>
      </p:sp>
      <p:pic>
        <p:nvPicPr>
          <p:cNvPr id="5" name="Picture 4" descr="1176305_644759308867708_2035132168_n (1).jpg"/>
          <p:cNvPicPr>
            <a:picLocks noChangeAspect="1"/>
          </p:cNvPicPr>
          <p:nvPr/>
        </p:nvPicPr>
        <p:blipFill>
          <a:blip r:embed="rId4" cstate="print"/>
          <a:stretch>
            <a:fillRect/>
          </a:stretch>
        </p:blipFill>
        <p:spPr>
          <a:xfrm>
            <a:off x="5004048" y="1412776"/>
            <a:ext cx="3397002" cy="51571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76305_644759308867708_2035132168_n (2).jpg"/>
          <p:cNvPicPr>
            <a:picLocks noGrp="1" noChangeAspect="1"/>
          </p:cNvPicPr>
          <p:nvPr>
            <p:ph idx="1"/>
          </p:nvPr>
        </p:nvPicPr>
        <p:blipFill>
          <a:blip r:embed="rId2" cstate="print"/>
          <a:stretch>
            <a:fillRect/>
          </a:stretch>
        </p:blipFill>
        <p:spPr>
          <a:xfrm>
            <a:off x="323529" y="2132856"/>
            <a:ext cx="4176464" cy="3528392"/>
          </a:xfrm>
        </p:spPr>
      </p:pic>
      <p:sp>
        <p:nvSpPr>
          <p:cNvPr id="3" name="Title 2"/>
          <p:cNvSpPr>
            <a:spLocks noGrp="1"/>
          </p:cNvSpPr>
          <p:nvPr>
            <p:ph type="title"/>
          </p:nvPr>
        </p:nvSpPr>
        <p:spPr/>
        <p:txBody>
          <a:bodyPr/>
          <a:lstStyle/>
          <a:p>
            <a:r>
              <a:rPr lang="hr-HR" dirty="0" smtClean="0">
                <a:effectLst/>
                <a:latin typeface="Georgia" pitchFamily="18" charset="0"/>
              </a:rPr>
              <a:t>Kameni most i žičara</a:t>
            </a:r>
            <a:endParaRPr lang="hr-HR" dirty="0">
              <a:effectLst/>
              <a:latin typeface="Georgia" pitchFamily="18" charset="0"/>
            </a:endParaRPr>
          </a:p>
        </p:txBody>
      </p:sp>
      <p:pic>
        <p:nvPicPr>
          <p:cNvPr id="5" name="Picture 4" descr="1176305_644759308867708_2035132168_n (3).jpg"/>
          <p:cNvPicPr>
            <a:picLocks noChangeAspect="1"/>
          </p:cNvPicPr>
          <p:nvPr/>
        </p:nvPicPr>
        <p:blipFill>
          <a:blip r:embed="rId3" cstate="print"/>
          <a:stretch>
            <a:fillRect/>
          </a:stretch>
        </p:blipFill>
        <p:spPr>
          <a:xfrm>
            <a:off x="4644008" y="2132856"/>
            <a:ext cx="4211191" cy="3543300"/>
          </a:xfrm>
          <a:prstGeom prst="rect">
            <a:avLst/>
          </a:prstGeom>
        </p:spPr>
      </p:pic>
      <p:pic>
        <p:nvPicPr>
          <p:cNvPr id="6" name="Picture 5" descr="Faust Vrancic.jpg"/>
          <p:cNvPicPr>
            <a:picLocks noChangeAspect="1"/>
          </p:cNvPicPr>
          <p:nvPr/>
        </p:nvPicPr>
        <p:blipFill>
          <a:blip r:embed="rId4"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ust Vrancic.jpg"/>
          <p:cNvPicPr>
            <a:picLocks noChangeAspect="1"/>
          </p:cNvPicPr>
          <p:nvPr/>
        </p:nvPicPr>
        <p:blipFill>
          <a:blip r:embed="rId2" cstate="print"/>
          <a:stretch>
            <a:fillRect/>
          </a:stretch>
        </p:blipFill>
        <p:spPr>
          <a:xfrm>
            <a:off x="8334375" y="0"/>
            <a:ext cx="809625" cy="1590675"/>
          </a:xfrm>
          <a:prstGeom prst="rect">
            <a:avLst/>
          </a:prstGeom>
        </p:spPr>
      </p:pic>
      <p:sp>
        <p:nvSpPr>
          <p:cNvPr id="3" name="Title 2"/>
          <p:cNvSpPr>
            <a:spLocks noGrp="1"/>
          </p:cNvSpPr>
          <p:nvPr>
            <p:ph type="title"/>
          </p:nvPr>
        </p:nvSpPr>
        <p:spPr/>
        <p:txBody>
          <a:bodyPr/>
          <a:lstStyle/>
          <a:p>
            <a:r>
              <a:rPr lang="hr-HR" dirty="0" err="1" smtClean="0">
                <a:effectLst/>
                <a:latin typeface="Georgia" pitchFamily="18" charset="0"/>
              </a:rPr>
              <a:t>Homo</a:t>
            </a:r>
            <a:r>
              <a:rPr lang="hr-HR" dirty="0" smtClean="0">
                <a:effectLst/>
                <a:latin typeface="Georgia" pitchFamily="18" charset="0"/>
              </a:rPr>
              <a:t> </a:t>
            </a:r>
            <a:r>
              <a:rPr lang="hr-HR" dirty="0" err="1" smtClean="0">
                <a:effectLst/>
                <a:latin typeface="Georgia" pitchFamily="18" charset="0"/>
              </a:rPr>
              <a:t>volans</a:t>
            </a:r>
            <a:endParaRPr lang="hr-HR" dirty="0">
              <a:effectLst/>
              <a:latin typeface="Georgia" pitchFamily="18" charset="0"/>
            </a:endParaRPr>
          </a:p>
        </p:txBody>
      </p:sp>
      <p:sp>
        <p:nvSpPr>
          <p:cNvPr id="5" name="Content Placeholder 4"/>
          <p:cNvSpPr>
            <a:spLocks noGrp="1"/>
          </p:cNvSpPr>
          <p:nvPr>
            <p:ph idx="1"/>
          </p:nvPr>
        </p:nvSpPr>
        <p:spPr>
          <a:xfrm>
            <a:off x="251520" y="1412776"/>
            <a:ext cx="4114800" cy="4896544"/>
          </a:xfrm>
        </p:spPr>
        <p:txBody>
          <a:bodyPr>
            <a:normAutofit fontScale="77500" lnSpcReduction="20000"/>
          </a:bodyPr>
          <a:lstStyle/>
          <a:p>
            <a:pPr lvl="0"/>
            <a:r>
              <a:rPr lang="hr-HR" dirty="0" smtClean="0">
                <a:latin typeface="Georgia" pitchFamily="18" charset="0"/>
              </a:rPr>
              <a:t>“U </a:t>
            </a:r>
            <a:r>
              <a:rPr lang="hr-HR" dirty="0" err="1" smtClean="0">
                <a:latin typeface="Georgia" pitchFamily="18" charset="0"/>
              </a:rPr>
              <a:t>četverouglastom</a:t>
            </a:r>
            <a:r>
              <a:rPr lang="hr-HR" dirty="0" smtClean="0">
                <a:latin typeface="Georgia" pitchFamily="18" charset="0"/>
              </a:rPr>
              <a:t> platnu za jedra, napetom pomoću četiri jednake motke i na četiri ugla dobro privezanom </a:t>
            </a:r>
            <a:r>
              <a:rPr lang="hr-HR" dirty="0" err="1" smtClean="0">
                <a:latin typeface="Georgia" pitchFamily="18" charset="0"/>
              </a:rPr>
              <a:t>užetima</a:t>
            </a:r>
            <a:r>
              <a:rPr lang="hr-HR" dirty="0" smtClean="0">
                <a:latin typeface="Georgia" pitchFamily="18" charset="0"/>
              </a:rPr>
              <a:t>, može se čovjek bez ikakve opasnosti sigurno spustiti s tornja ili s drugog visokog mjesta. Pa ako tada i ne bi bilo vjetra, ipak će snaga padajućeg čovjeka proizvesti vjetar, koji će zadržavati platno, kako ne bi prispio dolje s treskom, nego se polagano spustio. Ipak, čovjekova mjera mora biti točno usklađena s veličinom platna.”</a:t>
            </a:r>
            <a:endParaRPr lang="hr-HR" dirty="0">
              <a:latin typeface="Georgia" pitchFamily="18" charset="0"/>
            </a:endParaRPr>
          </a:p>
        </p:txBody>
      </p:sp>
      <p:pic>
        <p:nvPicPr>
          <p:cNvPr id="6" name="Picture 5" descr="v192.jpg"/>
          <p:cNvPicPr>
            <a:picLocks noChangeAspect="1"/>
          </p:cNvPicPr>
          <p:nvPr/>
        </p:nvPicPr>
        <p:blipFill>
          <a:blip r:embed="rId3" cstate="print"/>
          <a:stretch>
            <a:fillRect/>
          </a:stretch>
        </p:blipFill>
        <p:spPr>
          <a:xfrm>
            <a:off x="4788024" y="1484784"/>
            <a:ext cx="4139952" cy="43910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4536504" cy="4683976"/>
          </a:xfrm>
        </p:spPr>
        <p:txBody>
          <a:bodyPr>
            <a:normAutofit fontScale="70000" lnSpcReduction="20000"/>
          </a:bodyPr>
          <a:lstStyle/>
          <a:p>
            <a:r>
              <a:rPr lang="hr-HR" sz="3200" dirty="0" smtClean="0"/>
              <a:t>“</a:t>
            </a:r>
            <a:r>
              <a:rPr lang="hr-HR" sz="3200" dirty="0" smtClean="0">
                <a:latin typeface="Georgia" pitchFamily="18" charset="0"/>
              </a:rPr>
              <a:t>Ova crkva nije moje otkriće, jer je sagrađena već prije stotinu pedeset godina. Međutim, jer je izvanredno lijepa i jer je neobična oblika, htio sam je kao ukras svoje domovine uvrstiti ovamo među svoja nova otkrića. Osim toga, jer je načinjena bez ikakve drvene građe, također nije kao ostale crkve </a:t>
            </a:r>
            <a:r>
              <a:rPr lang="hr-HR" sz="3200" dirty="0" err="1" smtClean="0">
                <a:latin typeface="Georgia" pitchFamily="18" charset="0"/>
              </a:rPr>
              <a:t>nasvođena</a:t>
            </a:r>
            <a:r>
              <a:rPr lang="hr-HR" sz="3200" dirty="0" smtClean="0">
                <a:latin typeface="Georgia" pitchFamily="18" charset="0"/>
              </a:rPr>
              <a:t> ciglama, već je u potpunosti pokrivana velikim kamenjem postavljenim po dužini, koje se vidi kako s unutrašnje tako i s vanjske strane.</a:t>
            </a:r>
            <a:r>
              <a:rPr lang="hr-HR" sz="3200" dirty="0" smtClean="0"/>
              <a:t>”</a:t>
            </a:r>
            <a:endParaRPr lang="vi-VN" sz="3200" dirty="0" smtClean="0"/>
          </a:p>
          <a:p>
            <a:endParaRPr lang="hr-HR" dirty="0"/>
          </a:p>
        </p:txBody>
      </p:sp>
      <p:sp>
        <p:nvSpPr>
          <p:cNvPr id="4" name="Title 3"/>
          <p:cNvSpPr>
            <a:spLocks noGrp="1"/>
          </p:cNvSpPr>
          <p:nvPr>
            <p:ph type="title"/>
          </p:nvPr>
        </p:nvSpPr>
        <p:spPr/>
        <p:txBody>
          <a:bodyPr>
            <a:normAutofit fontScale="90000"/>
          </a:bodyPr>
          <a:lstStyle/>
          <a:p>
            <a:r>
              <a:rPr lang="hr-HR" dirty="0" smtClean="0">
                <a:effectLst/>
                <a:latin typeface="Georgia" pitchFamily="18" charset="0"/>
              </a:rPr>
              <a:t>Uz izume donosi i ilustraciju šibenske katedrale</a:t>
            </a:r>
            <a:endParaRPr lang="hr-HR" dirty="0">
              <a:effectLst/>
              <a:latin typeface="Georgia" pitchFamily="18" charset="0"/>
            </a:endParaRPr>
          </a:p>
        </p:txBody>
      </p:sp>
      <p:pic>
        <p:nvPicPr>
          <p:cNvPr id="8" name="Content Placeholder 7" descr="katedrala sv-jakova.jpg"/>
          <p:cNvPicPr>
            <a:picLocks noGrp="1" noChangeAspect="1"/>
          </p:cNvPicPr>
          <p:nvPr>
            <p:ph sz="quarter" idx="4294967295"/>
          </p:nvPr>
        </p:nvPicPr>
        <p:blipFill>
          <a:blip r:embed="rId2" cstate="print"/>
          <a:stretch>
            <a:fillRect/>
          </a:stretch>
        </p:blipFill>
        <p:spPr>
          <a:xfrm>
            <a:off x="4716016" y="1700808"/>
            <a:ext cx="3983806" cy="3529012"/>
          </a:xfrm>
        </p:spPr>
      </p:pic>
      <p:pic>
        <p:nvPicPr>
          <p:cNvPr id="9" name="Picture 8" descr="Faust Vrancic.jpg"/>
          <p:cNvPicPr>
            <a:picLocks noChangeAspect="1"/>
          </p:cNvPicPr>
          <p:nvPr/>
        </p:nvPicPr>
        <p:blipFill>
          <a:blip r:embed="rId3"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3970784" cy="4810539"/>
          </a:xfrm>
        </p:spPr>
        <p:txBody>
          <a:bodyPr>
            <a:normAutofit fontScale="92500" lnSpcReduction="20000"/>
          </a:bodyPr>
          <a:lstStyle/>
          <a:p>
            <a:r>
              <a:rPr lang="pl-PL" dirty="0" smtClean="0">
                <a:latin typeface="Georgia" pitchFamily="18" charset="0"/>
              </a:rPr>
              <a:t>Rođen je 1551. godine u Šibeniku.</a:t>
            </a:r>
            <a:endParaRPr lang="hr-HR" dirty="0" smtClean="0">
              <a:latin typeface="Georgia" pitchFamily="18" charset="0"/>
            </a:endParaRPr>
          </a:p>
          <a:p>
            <a:r>
              <a:rPr lang="hr-HR" dirty="0" smtClean="0">
                <a:latin typeface="Georgia" pitchFamily="18" charset="0"/>
              </a:rPr>
              <a:t>Humanističko obrazovanje stječe u Požunu kod strica Antuna Vrančića, potom u Padovi studira filozofiju i pravo.</a:t>
            </a:r>
          </a:p>
          <a:p>
            <a:r>
              <a:rPr lang="hr-HR" dirty="0" smtClean="0">
                <a:latin typeface="Georgia" pitchFamily="18" charset="0"/>
              </a:rPr>
              <a:t>Umro je Veneciji 27. veljače 1617. godine, a prema oporučnoj želji njegovo je tijelo sahranjeno u domovini na otoku </a:t>
            </a:r>
            <a:r>
              <a:rPr lang="hr-HR" dirty="0" err="1" smtClean="0">
                <a:latin typeface="Georgia" pitchFamily="18" charset="0"/>
              </a:rPr>
              <a:t>Prviću</a:t>
            </a:r>
            <a:r>
              <a:rPr lang="hr-HR" dirty="0" smtClean="0">
                <a:latin typeface="Georgia" pitchFamily="18" charset="0"/>
              </a:rPr>
              <a:t>.</a:t>
            </a:r>
          </a:p>
        </p:txBody>
      </p:sp>
      <p:sp>
        <p:nvSpPr>
          <p:cNvPr id="3" name="Title 2"/>
          <p:cNvSpPr>
            <a:spLocks noGrp="1"/>
          </p:cNvSpPr>
          <p:nvPr>
            <p:ph type="title"/>
          </p:nvPr>
        </p:nvSpPr>
        <p:spPr/>
        <p:txBody>
          <a:bodyPr/>
          <a:lstStyle/>
          <a:p>
            <a:r>
              <a:rPr lang="hr-HR" dirty="0" smtClean="0">
                <a:effectLst/>
                <a:latin typeface="Georgia" pitchFamily="18" charset="0"/>
              </a:rPr>
              <a:t>Biografija</a:t>
            </a:r>
            <a:endParaRPr lang="hr-HR" dirty="0">
              <a:effectLst/>
              <a:latin typeface="Georgia" pitchFamily="18" charset="0"/>
            </a:endParaRPr>
          </a:p>
        </p:txBody>
      </p:sp>
      <p:pic>
        <p:nvPicPr>
          <p:cNvPr id="5" name="Picture 4" descr="Faust Vrancic (1).jpg"/>
          <p:cNvPicPr>
            <a:picLocks noChangeAspect="1"/>
          </p:cNvPicPr>
          <p:nvPr/>
        </p:nvPicPr>
        <p:blipFill>
          <a:blip r:embed="rId2" cstate="print"/>
          <a:stretch>
            <a:fillRect/>
          </a:stretch>
        </p:blipFill>
        <p:spPr>
          <a:xfrm>
            <a:off x="4572000" y="1196752"/>
            <a:ext cx="3576691" cy="4752528"/>
          </a:xfrm>
          <a:prstGeom prst="rect">
            <a:avLst/>
          </a:prstGeom>
        </p:spPr>
      </p:pic>
      <p:pic>
        <p:nvPicPr>
          <p:cNvPr id="7" name="Picture 6" descr="Faust Vrancic.jpg"/>
          <p:cNvPicPr>
            <a:picLocks noChangeAspect="1"/>
          </p:cNvPicPr>
          <p:nvPr/>
        </p:nvPicPr>
        <p:blipFill>
          <a:blip r:embed="rId3"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normAutofit/>
          </a:bodyPr>
          <a:lstStyle/>
          <a:p>
            <a:r>
              <a:rPr lang="hr-HR" dirty="0" smtClean="0">
                <a:latin typeface="Georgia" pitchFamily="18" charset="0"/>
              </a:rPr>
              <a:t>Postavši tajnikom kralja Rudolfa II. Godine 1579., započinje temeljitije studirati prirodne znanosti i tehniku</a:t>
            </a:r>
          </a:p>
          <a:p>
            <a:r>
              <a:rPr lang="hr-HR" dirty="0" smtClean="0">
                <a:latin typeface="Georgia" pitchFamily="18" charset="0"/>
              </a:rPr>
              <a:t>Svakodnevno se susreće s nizom istaknutih znanstvenika onog vremena – astronomima </a:t>
            </a:r>
            <a:r>
              <a:rPr lang="hr-HR" dirty="0" err="1" smtClean="0">
                <a:latin typeface="Georgia" pitchFamily="18" charset="0"/>
              </a:rPr>
              <a:t>Tychom</a:t>
            </a:r>
            <a:r>
              <a:rPr lang="hr-HR" dirty="0" smtClean="0">
                <a:latin typeface="Georgia" pitchFamily="18" charset="0"/>
              </a:rPr>
              <a:t> </a:t>
            </a:r>
            <a:r>
              <a:rPr lang="hr-HR" dirty="0" err="1" smtClean="0">
                <a:latin typeface="Georgia" pitchFamily="18" charset="0"/>
              </a:rPr>
              <a:t>Bracheom</a:t>
            </a:r>
            <a:r>
              <a:rPr lang="hr-HR" dirty="0" smtClean="0">
                <a:latin typeface="Georgia" pitchFamily="18" charset="0"/>
              </a:rPr>
              <a:t> i </a:t>
            </a:r>
            <a:r>
              <a:rPr lang="hr-HR" dirty="0" err="1" smtClean="0">
                <a:latin typeface="Georgia" pitchFamily="18" charset="0"/>
              </a:rPr>
              <a:t>Johannesom</a:t>
            </a:r>
            <a:r>
              <a:rPr lang="hr-HR" dirty="0" smtClean="0">
                <a:latin typeface="Georgia" pitchFamily="18" charset="0"/>
              </a:rPr>
              <a:t> Keplerom, graditeljem </a:t>
            </a:r>
            <a:r>
              <a:rPr lang="hr-HR" dirty="0" err="1" smtClean="0">
                <a:latin typeface="Georgia" pitchFamily="18" charset="0"/>
              </a:rPr>
              <a:t>Jocopom</a:t>
            </a:r>
            <a:r>
              <a:rPr lang="hr-HR" dirty="0" smtClean="0">
                <a:latin typeface="Georgia" pitchFamily="18" charset="0"/>
              </a:rPr>
              <a:t> de </a:t>
            </a:r>
            <a:r>
              <a:rPr lang="hr-HR" dirty="0" err="1" smtClean="0">
                <a:latin typeface="Georgia" pitchFamily="18" charset="0"/>
              </a:rPr>
              <a:t>Stradom</a:t>
            </a:r>
            <a:r>
              <a:rPr lang="hr-HR" dirty="0" smtClean="0">
                <a:latin typeface="Georgia" pitchFamily="18" charset="0"/>
              </a:rPr>
              <a:t> koji ostavlja najveći utjecaj na Vrančića</a:t>
            </a:r>
            <a:endParaRPr lang="hr-HR" dirty="0">
              <a:latin typeface="Georgia" pitchFamily="18" charset="0"/>
            </a:endParaRPr>
          </a:p>
        </p:txBody>
      </p:sp>
      <p:sp>
        <p:nvSpPr>
          <p:cNvPr id="16" name="Title 15"/>
          <p:cNvSpPr>
            <a:spLocks noGrp="1"/>
          </p:cNvSpPr>
          <p:nvPr>
            <p:ph type="title"/>
          </p:nvPr>
        </p:nvSpPr>
        <p:spPr/>
        <p:txBody>
          <a:bodyPr/>
          <a:lstStyle/>
          <a:p>
            <a:r>
              <a:rPr lang="hr-HR" dirty="0" smtClean="0">
                <a:effectLst/>
                <a:latin typeface="Georgia" pitchFamily="18" charset="0"/>
              </a:rPr>
              <a:t>Utjecaj</a:t>
            </a:r>
            <a:endParaRPr lang="hr-HR" dirty="0">
              <a:effectLst/>
              <a:latin typeface="Georgia" pitchFamily="18" charset="0"/>
            </a:endParaRPr>
          </a:p>
        </p:txBody>
      </p:sp>
      <p:pic>
        <p:nvPicPr>
          <p:cNvPr id="18" name="Picture 17" descr="Faust Vrancic.jpg"/>
          <p:cNvPicPr>
            <a:picLocks noChangeAspect="1"/>
          </p:cNvPicPr>
          <p:nvPr/>
        </p:nvPicPr>
        <p:blipFill>
          <a:blip r:embed="rId2"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dirty="0" smtClean="0">
                <a:latin typeface="Georgia" pitchFamily="18" charset="0"/>
              </a:rPr>
              <a:t>Rječnik pet najplemenitijih jezika Europe</a:t>
            </a:r>
          </a:p>
          <a:p>
            <a:r>
              <a:rPr lang="hr-HR" dirty="0" err="1" smtClean="0">
                <a:latin typeface="Georgia" pitchFamily="18" charset="0"/>
              </a:rPr>
              <a:t>Machinae</a:t>
            </a:r>
            <a:r>
              <a:rPr lang="hr-HR" dirty="0" smtClean="0">
                <a:latin typeface="Georgia" pitchFamily="18" charset="0"/>
              </a:rPr>
              <a:t> </a:t>
            </a:r>
            <a:r>
              <a:rPr lang="hr-HR" dirty="0" err="1" smtClean="0">
                <a:latin typeface="Georgia" pitchFamily="18" charset="0"/>
              </a:rPr>
              <a:t>novae</a:t>
            </a:r>
            <a:endParaRPr lang="hr-HR" dirty="0" smtClean="0">
              <a:latin typeface="Georgia" pitchFamily="18" charset="0"/>
            </a:endParaRPr>
          </a:p>
          <a:p>
            <a:r>
              <a:rPr lang="hr-HR" dirty="0" err="1" smtClean="0">
                <a:latin typeface="Georgia" pitchFamily="18" charset="0"/>
              </a:rPr>
              <a:t>Logica</a:t>
            </a:r>
            <a:r>
              <a:rPr lang="hr-HR" dirty="0" smtClean="0">
                <a:latin typeface="Georgia" pitchFamily="18" charset="0"/>
              </a:rPr>
              <a:t> nova</a:t>
            </a:r>
          </a:p>
          <a:p>
            <a:r>
              <a:rPr lang="hr-HR" dirty="0" smtClean="0">
                <a:latin typeface="Georgia" pitchFamily="18" charset="0"/>
              </a:rPr>
              <a:t>Život nikoliko izabranih </a:t>
            </a:r>
            <a:r>
              <a:rPr lang="hr-HR" dirty="0" err="1" smtClean="0">
                <a:latin typeface="Georgia" pitchFamily="18" charset="0"/>
              </a:rPr>
              <a:t>divic</a:t>
            </a:r>
            <a:endParaRPr lang="hr-HR" dirty="0" smtClean="0">
              <a:latin typeface="Georgia" pitchFamily="18" charset="0"/>
            </a:endParaRPr>
          </a:p>
        </p:txBody>
      </p:sp>
      <p:sp>
        <p:nvSpPr>
          <p:cNvPr id="3" name="Title 2"/>
          <p:cNvSpPr>
            <a:spLocks noGrp="1"/>
          </p:cNvSpPr>
          <p:nvPr>
            <p:ph type="title"/>
          </p:nvPr>
        </p:nvSpPr>
        <p:spPr/>
        <p:txBody>
          <a:bodyPr/>
          <a:lstStyle/>
          <a:p>
            <a:r>
              <a:rPr lang="hr-HR" dirty="0" smtClean="0">
                <a:effectLst/>
                <a:latin typeface="Georgia" pitchFamily="18" charset="0"/>
              </a:rPr>
              <a:t>Važnija djela i izumi</a:t>
            </a:r>
            <a:endParaRPr lang="hr-HR" dirty="0">
              <a:effectLst/>
              <a:latin typeface="Georgia" pitchFamily="18" charset="0"/>
            </a:endParaRPr>
          </a:p>
        </p:txBody>
      </p:sp>
      <p:pic>
        <p:nvPicPr>
          <p:cNvPr id="5" name="Picture 4" descr="Faust Vrancic.jpg"/>
          <p:cNvPicPr>
            <a:picLocks noChangeAspect="1"/>
          </p:cNvPicPr>
          <p:nvPr/>
        </p:nvPicPr>
        <p:blipFill>
          <a:blip r:embed="rId2"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dirty="0" err="1" smtClean="0">
                <a:latin typeface="Georgia" pitchFamily="18" charset="0"/>
              </a:rPr>
              <a:t>Lat</a:t>
            </a:r>
            <a:r>
              <a:rPr lang="hr-HR" dirty="0" smtClean="0">
                <a:latin typeface="Georgia" pitchFamily="18" charset="0"/>
              </a:rPr>
              <a:t>. – </a:t>
            </a:r>
            <a:r>
              <a:rPr lang="hr-HR" dirty="0" err="1" smtClean="0">
                <a:latin typeface="Georgia" pitchFamily="18" charset="0"/>
              </a:rPr>
              <a:t>Dictionarium</a:t>
            </a:r>
            <a:r>
              <a:rPr lang="hr-HR" dirty="0" smtClean="0">
                <a:latin typeface="Georgia" pitchFamily="18" charset="0"/>
              </a:rPr>
              <a:t> </a:t>
            </a:r>
            <a:r>
              <a:rPr lang="hr-HR" dirty="0" err="1" smtClean="0">
                <a:latin typeface="Georgia" pitchFamily="18" charset="0"/>
              </a:rPr>
              <a:t>quinque</a:t>
            </a:r>
            <a:r>
              <a:rPr lang="hr-HR" dirty="0" smtClean="0">
                <a:latin typeface="Georgia" pitchFamily="18" charset="0"/>
              </a:rPr>
              <a:t> </a:t>
            </a:r>
            <a:r>
              <a:rPr lang="hr-HR" dirty="0" err="1" smtClean="0">
                <a:latin typeface="Georgia" pitchFamily="18" charset="0"/>
              </a:rPr>
              <a:t>nobilissimarum</a:t>
            </a:r>
            <a:r>
              <a:rPr lang="hr-HR" dirty="0" smtClean="0">
                <a:latin typeface="Georgia" pitchFamily="18" charset="0"/>
              </a:rPr>
              <a:t> </a:t>
            </a:r>
            <a:r>
              <a:rPr lang="hr-HR" dirty="0" err="1" smtClean="0">
                <a:latin typeface="Georgia" pitchFamily="18" charset="0"/>
              </a:rPr>
              <a:t>Europae</a:t>
            </a:r>
            <a:r>
              <a:rPr lang="hr-HR" dirty="0" smtClean="0">
                <a:latin typeface="Georgia" pitchFamily="18" charset="0"/>
              </a:rPr>
              <a:t> </a:t>
            </a:r>
            <a:r>
              <a:rPr lang="hr-HR" dirty="0" err="1" smtClean="0">
                <a:latin typeface="Georgia" pitchFamily="18" charset="0"/>
              </a:rPr>
              <a:t>linguarum</a:t>
            </a:r>
            <a:r>
              <a:rPr lang="hr-HR" dirty="0" smtClean="0">
                <a:latin typeface="Georgia" pitchFamily="18" charset="0"/>
              </a:rPr>
              <a:t>, </a:t>
            </a:r>
            <a:r>
              <a:rPr lang="hr-HR" dirty="0" err="1" smtClean="0">
                <a:latin typeface="Georgia" pitchFamily="18" charset="0"/>
              </a:rPr>
              <a:t>Latinae</a:t>
            </a:r>
            <a:r>
              <a:rPr lang="hr-HR" dirty="0" smtClean="0">
                <a:latin typeface="Georgia" pitchFamily="18" charset="0"/>
              </a:rPr>
              <a:t>, </a:t>
            </a:r>
            <a:r>
              <a:rPr lang="hr-HR" dirty="0" err="1" smtClean="0">
                <a:latin typeface="Georgia" pitchFamily="18" charset="0"/>
              </a:rPr>
              <a:t>Italicae</a:t>
            </a:r>
            <a:r>
              <a:rPr lang="hr-HR" dirty="0" smtClean="0">
                <a:latin typeface="Georgia" pitchFamily="18" charset="0"/>
              </a:rPr>
              <a:t>, </a:t>
            </a:r>
            <a:r>
              <a:rPr lang="hr-HR" dirty="0" err="1" smtClean="0">
                <a:latin typeface="Georgia" pitchFamily="18" charset="0"/>
              </a:rPr>
              <a:t>Germanicae</a:t>
            </a:r>
            <a:r>
              <a:rPr lang="hr-HR" dirty="0" smtClean="0">
                <a:latin typeface="Georgia" pitchFamily="18" charset="0"/>
              </a:rPr>
              <a:t>, </a:t>
            </a:r>
            <a:r>
              <a:rPr lang="hr-HR" dirty="0" err="1" smtClean="0">
                <a:latin typeface="Georgia" pitchFamily="18" charset="0"/>
              </a:rPr>
              <a:t>Dalmatiae</a:t>
            </a:r>
            <a:r>
              <a:rPr lang="hr-HR" dirty="0" smtClean="0">
                <a:latin typeface="Georgia" pitchFamily="18" charset="0"/>
              </a:rPr>
              <a:t> &amp; </a:t>
            </a:r>
            <a:r>
              <a:rPr lang="hr-HR" dirty="0" err="1" smtClean="0">
                <a:latin typeface="Georgia" pitchFamily="18" charset="0"/>
              </a:rPr>
              <a:t>Ungaricae</a:t>
            </a:r>
            <a:endParaRPr lang="hr-HR" sz="2400" dirty="0" smtClean="0">
              <a:latin typeface="Georgia" pitchFamily="18" charset="0"/>
            </a:endParaRPr>
          </a:p>
          <a:p>
            <a:r>
              <a:rPr lang="hr-HR" dirty="0" smtClean="0">
                <a:latin typeface="Georgia" pitchFamily="18" charset="0"/>
              </a:rPr>
              <a:t>Dano je 5.000 odrednica za svaki jezik</a:t>
            </a:r>
          </a:p>
          <a:p>
            <a:r>
              <a:rPr lang="hr-HR" dirty="0" smtClean="0">
                <a:latin typeface="Georgia" pitchFamily="18" charset="0"/>
              </a:rPr>
              <a:t>Deset godina poslije izlazi dopunjeno izdanje naziva “Rječnik sedam različitih jezika” sa češkim i poljskim jezikom.</a:t>
            </a:r>
            <a:endParaRPr lang="hr-HR" dirty="0">
              <a:latin typeface="Georgia" pitchFamily="18" charset="0"/>
            </a:endParaRPr>
          </a:p>
        </p:txBody>
      </p:sp>
      <p:sp>
        <p:nvSpPr>
          <p:cNvPr id="3" name="Title 2"/>
          <p:cNvSpPr>
            <a:spLocks noGrp="1"/>
          </p:cNvSpPr>
          <p:nvPr>
            <p:ph type="title"/>
          </p:nvPr>
        </p:nvSpPr>
        <p:spPr/>
        <p:txBody>
          <a:bodyPr>
            <a:normAutofit fontScale="90000"/>
          </a:bodyPr>
          <a:lstStyle/>
          <a:p>
            <a:r>
              <a:rPr lang="hr-HR" dirty="0" smtClean="0">
                <a:effectLst/>
                <a:latin typeface="Georgia" pitchFamily="18" charset="0"/>
              </a:rPr>
              <a:t>Rječnik pet </a:t>
            </a:r>
            <a:r>
              <a:rPr lang="hr-HR" dirty="0" smtClean="0">
                <a:effectLst/>
                <a:latin typeface="Georgia" pitchFamily="18" charset="0"/>
              </a:rPr>
              <a:t>najplemenitijih europskih </a:t>
            </a:r>
            <a:r>
              <a:rPr lang="hr-HR" dirty="0" smtClean="0">
                <a:effectLst/>
                <a:latin typeface="Georgia" pitchFamily="18" charset="0"/>
              </a:rPr>
              <a:t>jezika</a:t>
            </a:r>
            <a:endParaRPr lang="hr-HR" dirty="0">
              <a:effectLst/>
              <a:latin typeface="Georgia" pitchFamily="18" charset="0"/>
            </a:endParaRPr>
          </a:p>
        </p:txBody>
      </p:sp>
      <p:pic>
        <p:nvPicPr>
          <p:cNvPr id="5" name="Picture 4" descr="Faust Vrancic.jpg"/>
          <p:cNvPicPr>
            <a:picLocks noChangeAspect="1"/>
          </p:cNvPicPr>
          <p:nvPr/>
        </p:nvPicPr>
        <p:blipFill>
          <a:blip r:embed="rId2"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aust Vrancic.jpg"/>
          <p:cNvPicPr>
            <a:picLocks noChangeAspect="1"/>
          </p:cNvPicPr>
          <p:nvPr/>
        </p:nvPicPr>
        <p:blipFill>
          <a:blip r:embed="rId2" cstate="print"/>
          <a:stretch>
            <a:fillRect/>
          </a:stretch>
        </p:blipFill>
        <p:spPr>
          <a:xfrm>
            <a:off x="8334375" y="0"/>
            <a:ext cx="809625" cy="1590675"/>
          </a:xfrm>
          <a:prstGeom prst="rect">
            <a:avLst/>
          </a:prstGeom>
        </p:spPr>
      </p:pic>
      <p:pic>
        <p:nvPicPr>
          <p:cNvPr id="7" name="Picture 6" descr="g-dictionarium.png"/>
          <p:cNvPicPr>
            <a:picLocks noChangeAspect="1"/>
          </p:cNvPicPr>
          <p:nvPr/>
        </p:nvPicPr>
        <p:blipFill>
          <a:blip r:embed="rId3" cstate="print"/>
          <a:stretch>
            <a:fillRect/>
          </a:stretch>
        </p:blipFill>
        <p:spPr>
          <a:xfrm>
            <a:off x="4283968" y="1628799"/>
            <a:ext cx="4617794" cy="3474928"/>
          </a:xfrm>
          <a:prstGeom prst="rect">
            <a:avLst/>
          </a:prstGeom>
        </p:spPr>
      </p:pic>
      <p:sp>
        <p:nvSpPr>
          <p:cNvPr id="10" name="Content Placeholder 9"/>
          <p:cNvSpPr>
            <a:spLocks noGrp="1"/>
          </p:cNvSpPr>
          <p:nvPr>
            <p:ph idx="1"/>
          </p:nvPr>
        </p:nvSpPr>
        <p:spPr>
          <a:xfrm>
            <a:off x="467544" y="1628800"/>
            <a:ext cx="4042792" cy="4611968"/>
          </a:xfrm>
        </p:spPr>
        <p:txBody>
          <a:bodyPr>
            <a:normAutofit/>
          </a:bodyPr>
          <a:lstStyle/>
          <a:p>
            <a:r>
              <a:rPr lang="hr-HR" sz="2400" dirty="0" smtClean="0">
                <a:latin typeface="Georgia" pitchFamily="18" charset="0"/>
              </a:rPr>
              <a:t>Prvi hrvatski rječnik</a:t>
            </a:r>
          </a:p>
          <a:p>
            <a:r>
              <a:rPr lang="hr-HR" sz="2400" dirty="0" smtClean="0">
                <a:latin typeface="Georgia" pitchFamily="18" charset="0"/>
              </a:rPr>
              <a:t>U </a:t>
            </a:r>
            <a:r>
              <a:rPr lang="hr-HR" sz="2400" dirty="0" err="1" smtClean="0">
                <a:latin typeface="Georgia" pitchFamily="18" charset="0"/>
              </a:rPr>
              <a:t>Dictionariumu</a:t>
            </a:r>
            <a:r>
              <a:rPr lang="hr-HR" sz="2400" dirty="0" smtClean="0">
                <a:latin typeface="Georgia" pitchFamily="18" charset="0"/>
              </a:rPr>
              <a:t> se u polaznom stupcu nalazi latinski jezik, a zatim se nižu talijanki, hrvatski, njemački i mađarski. </a:t>
            </a:r>
            <a:endParaRPr lang="hr-HR" sz="2400" dirty="0">
              <a:latin typeface="Georgia" pitchFamily="18" charset="0"/>
            </a:endParaRPr>
          </a:p>
        </p:txBody>
      </p:sp>
      <p:sp>
        <p:nvSpPr>
          <p:cNvPr id="8" name="Title 7"/>
          <p:cNvSpPr>
            <a:spLocks noGrp="1"/>
          </p:cNvSpPr>
          <p:nvPr>
            <p:ph type="title"/>
          </p:nvPr>
        </p:nvSpPr>
        <p:spPr/>
        <p:txBody>
          <a:bodyPr>
            <a:noAutofit/>
          </a:bodyPr>
          <a:lstStyle/>
          <a:p>
            <a:r>
              <a:rPr lang="hr-HR" sz="2800" dirty="0" err="1" smtClean="0">
                <a:effectLst/>
                <a:latin typeface="Georgia" pitchFamily="18" charset="0"/>
              </a:rPr>
              <a:t>Dictionarium</a:t>
            </a:r>
            <a:r>
              <a:rPr lang="hr-HR" sz="2800" dirty="0" smtClean="0">
                <a:effectLst/>
                <a:latin typeface="Georgia" pitchFamily="18" charset="0"/>
              </a:rPr>
              <a:t> </a:t>
            </a:r>
            <a:r>
              <a:rPr lang="hr-HR" sz="2800" dirty="0" err="1" smtClean="0">
                <a:effectLst/>
                <a:latin typeface="Georgia" pitchFamily="18" charset="0"/>
              </a:rPr>
              <a:t>quinque</a:t>
            </a:r>
            <a:r>
              <a:rPr lang="hr-HR" sz="2800" dirty="0" smtClean="0">
                <a:effectLst/>
                <a:latin typeface="Georgia" pitchFamily="18" charset="0"/>
              </a:rPr>
              <a:t> </a:t>
            </a:r>
            <a:r>
              <a:rPr lang="hr-HR" sz="2800" dirty="0" err="1" smtClean="0">
                <a:effectLst/>
                <a:latin typeface="Georgia" pitchFamily="18" charset="0"/>
              </a:rPr>
              <a:t>nobilissimarum</a:t>
            </a:r>
            <a:r>
              <a:rPr lang="hr-HR" sz="2800" dirty="0" smtClean="0">
                <a:effectLst/>
                <a:latin typeface="Georgia" pitchFamily="18" charset="0"/>
              </a:rPr>
              <a:t> </a:t>
            </a:r>
            <a:r>
              <a:rPr lang="hr-HR" sz="2800" dirty="0" err="1" smtClean="0">
                <a:effectLst/>
                <a:latin typeface="Georgia" pitchFamily="18" charset="0"/>
              </a:rPr>
              <a:t>Europae</a:t>
            </a:r>
            <a:r>
              <a:rPr lang="hr-HR" sz="2800" dirty="0" smtClean="0">
                <a:effectLst/>
                <a:latin typeface="Georgia" pitchFamily="18" charset="0"/>
              </a:rPr>
              <a:t> </a:t>
            </a:r>
            <a:r>
              <a:rPr lang="hr-HR" sz="2800" dirty="0" err="1" smtClean="0">
                <a:effectLst/>
                <a:latin typeface="Georgia" pitchFamily="18" charset="0"/>
              </a:rPr>
              <a:t>linguarum</a:t>
            </a:r>
            <a:r>
              <a:rPr lang="hr-HR" sz="2800" dirty="0" smtClean="0">
                <a:effectLst/>
                <a:latin typeface="Georgia" pitchFamily="18" charset="0"/>
              </a:rPr>
              <a:t>, </a:t>
            </a:r>
            <a:r>
              <a:rPr lang="hr-HR" sz="2800" dirty="0" err="1" smtClean="0">
                <a:effectLst/>
                <a:latin typeface="Georgia" pitchFamily="18" charset="0"/>
              </a:rPr>
              <a:t>Latinae</a:t>
            </a:r>
            <a:r>
              <a:rPr lang="hr-HR" sz="2800" dirty="0" smtClean="0">
                <a:effectLst/>
                <a:latin typeface="Georgia" pitchFamily="18" charset="0"/>
              </a:rPr>
              <a:t>, </a:t>
            </a:r>
            <a:r>
              <a:rPr lang="hr-HR" sz="2800" dirty="0" err="1" smtClean="0">
                <a:effectLst/>
                <a:latin typeface="Georgia" pitchFamily="18" charset="0"/>
              </a:rPr>
              <a:t>Italicae</a:t>
            </a:r>
            <a:r>
              <a:rPr lang="hr-HR" sz="2800" dirty="0" smtClean="0">
                <a:effectLst/>
                <a:latin typeface="Georgia" pitchFamily="18" charset="0"/>
              </a:rPr>
              <a:t>, </a:t>
            </a:r>
            <a:r>
              <a:rPr lang="hr-HR" sz="2800" dirty="0" err="1" smtClean="0">
                <a:effectLst/>
                <a:latin typeface="Georgia" pitchFamily="18" charset="0"/>
              </a:rPr>
              <a:t>Germanicae</a:t>
            </a:r>
            <a:r>
              <a:rPr lang="hr-HR" sz="2800" dirty="0" smtClean="0">
                <a:effectLst/>
                <a:latin typeface="Georgia" pitchFamily="18" charset="0"/>
              </a:rPr>
              <a:t>, </a:t>
            </a:r>
            <a:r>
              <a:rPr lang="hr-HR" sz="2800" dirty="0" err="1" smtClean="0">
                <a:effectLst/>
                <a:latin typeface="Georgia" pitchFamily="18" charset="0"/>
              </a:rPr>
              <a:t>Dalmatiae</a:t>
            </a:r>
            <a:r>
              <a:rPr lang="hr-HR" sz="2800" dirty="0" smtClean="0">
                <a:effectLst/>
                <a:latin typeface="Georgia" pitchFamily="18" charset="0"/>
              </a:rPr>
              <a:t> &amp; </a:t>
            </a:r>
            <a:r>
              <a:rPr lang="hr-HR" sz="2800" dirty="0" err="1" smtClean="0">
                <a:effectLst/>
                <a:latin typeface="Georgia" pitchFamily="18" charset="0"/>
              </a:rPr>
              <a:t>Ungaricae</a:t>
            </a:r>
            <a:endParaRPr lang="hr-HR" sz="2800" b="0" dirty="0">
              <a:effectLst/>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ust Vrancic.jpg"/>
          <p:cNvPicPr>
            <a:picLocks noChangeAspect="1"/>
          </p:cNvPicPr>
          <p:nvPr/>
        </p:nvPicPr>
        <p:blipFill>
          <a:blip r:embed="rId2" cstate="print"/>
          <a:stretch>
            <a:fillRect/>
          </a:stretch>
        </p:blipFill>
        <p:spPr>
          <a:xfrm>
            <a:off x="8334375" y="0"/>
            <a:ext cx="809625" cy="1590675"/>
          </a:xfrm>
          <a:prstGeom prst="rect">
            <a:avLst/>
          </a:prstGeom>
        </p:spPr>
      </p:pic>
      <p:sp>
        <p:nvSpPr>
          <p:cNvPr id="2" name="Content Placeholder 1"/>
          <p:cNvSpPr>
            <a:spLocks noGrp="1"/>
          </p:cNvSpPr>
          <p:nvPr>
            <p:ph idx="1"/>
          </p:nvPr>
        </p:nvSpPr>
        <p:spPr>
          <a:xfrm>
            <a:off x="457200" y="1481328"/>
            <a:ext cx="4474840" cy="4525963"/>
          </a:xfrm>
        </p:spPr>
        <p:txBody>
          <a:bodyPr>
            <a:normAutofit lnSpcReduction="10000"/>
          </a:bodyPr>
          <a:lstStyle/>
          <a:p>
            <a:r>
              <a:rPr lang="hr-HR" dirty="0" smtClean="0">
                <a:latin typeface="Georgia" pitchFamily="18" charset="0"/>
              </a:rPr>
              <a:t>Najznačajnije </a:t>
            </a:r>
            <a:r>
              <a:rPr lang="hr-HR" dirty="0" err="1" smtClean="0">
                <a:latin typeface="Georgia" pitchFamily="18" charset="0"/>
              </a:rPr>
              <a:t>Vrančićevo</a:t>
            </a:r>
            <a:r>
              <a:rPr lang="hr-HR" dirty="0" smtClean="0">
                <a:latin typeface="Georgia" pitchFamily="18" charset="0"/>
              </a:rPr>
              <a:t> djelo</a:t>
            </a:r>
          </a:p>
          <a:p>
            <a:r>
              <a:rPr lang="hr-HR" dirty="0" smtClean="0">
                <a:latin typeface="Georgia" pitchFamily="18" charset="0"/>
              </a:rPr>
              <a:t>Detaljan opis 56</a:t>
            </a:r>
            <a:r>
              <a:rPr lang="vi-VN" dirty="0" smtClean="0"/>
              <a:t> </a:t>
            </a:r>
            <a:r>
              <a:rPr lang="hr-HR" dirty="0" smtClean="0"/>
              <a:t>   </a:t>
            </a:r>
            <a:r>
              <a:rPr lang="hr-HR" dirty="0" smtClean="0">
                <a:latin typeface="Georgia" pitchFamily="18" charset="0"/>
              </a:rPr>
              <a:t>raznovrsnih uređaja i tehničkih konstrukcija uz 49 slika velikog formata i s komentarima na latinskome, talijanskome, španjolskome, francuskome i njemačkome jeziku. </a:t>
            </a:r>
            <a:endParaRPr lang="hr-HR" dirty="0">
              <a:latin typeface="Georgia" pitchFamily="18" charset="0"/>
            </a:endParaRPr>
          </a:p>
        </p:txBody>
      </p:sp>
      <p:sp>
        <p:nvSpPr>
          <p:cNvPr id="3" name="Title 2"/>
          <p:cNvSpPr>
            <a:spLocks noGrp="1"/>
          </p:cNvSpPr>
          <p:nvPr>
            <p:ph type="title"/>
          </p:nvPr>
        </p:nvSpPr>
        <p:spPr/>
        <p:txBody>
          <a:bodyPr>
            <a:normAutofit/>
          </a:bodyPr>
          <a:lstStyle/>
          <a:p>
            <a:r>
              <a:rPr lang="hr-HR" dirty="0" err="1" smtClean="0">
                <a:effectLst/>
                <a:latin typeface="Georgia" pitchFamily="18" charset="0"/>
              </a:rPr>
              <a:t>Machinae</a:t>
            </a:r>
            <a:r>
              <a:rPr lang="hr-HR" dirty="0" smtClean="0">
                <a:effectLst/>
                <a:latin typeface="Georgia" pitchFamily="18" charset="0"/>
              </a:rPr>
              <a:t> </a:t>
            </a:r>
            <a:r>
              <a:rPr lang="hr-HR" dirty="0" err="1" smtClean="0">
                <a:effectLst/>
                <a:latin typeface="Georgia" pitchFamily="18" charset="0"/>
              </a:rPr>
              <a:t>novae</a:t>
            </a:r>
            <a:endParaRPr lang="hr-HR" dirty="0">
              <a:effectLst/>
              <a:latin typeface="Georgia" pitchFamily="18" charset="0"/>
            </a:endParaRPr>
          </a:p>
        </p:txBody>
      </p:sp>
      <p:pic>
        <p:nvPicPr>
          <p:cNvPr id="5" name="Picture 4" descr="1185932_644758838867755_1019121474_n.jpg"/>
          <p:cNvPicPr>
            <a:picLocks noChangeAspect="1"/>
          </p:cNvPicPr>
          <p:nvPr/>
        </p:nvPicPr>
        <p:blipFill>
          <a:blip r:embed="rId3" cstate="print"/>
          <a:stretch>
            <a:fillRect/>
          </a:stretch>
        </p:blipFill>
        <p:spPr>
          <a:xfrm>
            <a:off x="5436096" y="1484784"/>
            <a:ext cx="3350645" cy="50497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smtClean="0">
                <a:effectLst/>
                <a:latin typeface="Georgia" pitchFamily="18" charset="0"/>
              </a:rPr>
              <a:t>Prevlačiti velike terete na drugu stranu</a:t>
            </a:r>
            <a:endParaRPr lang="hr-HR" dirty="0">
              <a:effectLst/>
              <a:latin typeface="Georgia" pitchFamily="18" charset="0"/>
            </a:endParaRPr>
          </a:p>
        </p:txBody>
      </p:sp>
      <p:pic>
        <p:nvPicPr>
          <p:cNvPr id="9" name="Content Placeholder 8" descr="19_v-30.jpg"/>
          <p:cNvPicPr>
            <a:picLocks noGrp="1" noChangeAspect="1"/>
          </p:cNvPicPr>
          <p:nvPr>
            <p:ph idx="1"/>
          </p:nvPr>
        </p:nvPicPr>
        <p:blipFill>
          <a:blip r:embed="rId2" cstate="print"/>
          <a:stretch>
            <a:fillRect/>
          </a:stretch>
        </p:blipFill>
        <p:spPr>
          <a:xfrm>
            <a:off x="1331640" y="1556792"/>
            <a:ext cx="6556995" cy="4356125"/>
          </a:xfrm>
        </p:spPr>
      </p:pic>
      <p:pic>
        <p:nvPicPr>
          <p:cNvPr id="10" name="Picture 9" descr="Faust Vrancic.jpg"/>
          <p:cNvPicPr>
            <a:picLocks noChangeAspect="1"/>
          </p:cNvPicPr>
          <p:nvPr/>
        </p:nvPicPr>
        <p:blipFill>
          <a:blip r:embed="rId3"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_v-31.jpg"/>
          <p:cNvPicPr>
            <a:picLocks noGrp="1" noChangeAspect="1"/>
          </p:cNvPicPr>
          <p:nvPr>
            <p:ph idx="1"/>
          </p:nvPr>
        </p:nvPicPr>
        <p:blipFill>
          <a:blip r:embed="rId2" cstate="print"/>
          <a:stretch>
            <a:fillRect/>
          </a:stretch>
        </p:blipFill>
        <p:spPr>
          <a:xfrm>
            <a:off x="1187624" y="1556792"/>
            <a:ext cx="6497141" cy="4361403"/>
          </a:xfrm>
        </p:spPr>
      </p:pic>
      <p:sp>
        <p:nvSpPr>
          <p:cNvPr id="3" name="Title 2"/>
          <p:cNvSpPr>
            <a:spLocks noGrp="1"/>
          </p:cNvSpPr>
          <p:nvPr>
            <p:ph type="title"/>
          </p:nvPr>
        </p:nvSpPr>
        <p:spPr/>
        <p:txBody>
          <a:bodyPr>
            <a:normAutofit fontScale="90000"/>
          </a:bodyPr>
          <a:lstStyle/>
          <a:p>
            <a:r>
              <a:rPr lang="pl-PL" dirty="0" smtClean="0">
                <a:effectLst/>
                <a:latin typeface="Georgia" pitchFamily="18" charset="0"/>
              </a:rPr>
              <a:t>Preša za ulje ili muljalo za ulje</a:t>
            </a:r>
            <a:endParaRPr lang="hr-HR" dirty="0">
              <a:effectLst/>
              <a:latin typeface="Georgia" pitchFamily="18" charset="0"/>
            </a:endParaRPr>
          </a:p>
        </p:txBody>
      </p:sp>
      <p:pic>
        <p:nvPicPr>
          <p:cNvPr id="5" name="Picture 4" descr="Faust Vrancic.jpg"/>
          <p:cNvPicPr>
            <a:picLocks noChangeAspect="1"/>
          </p:cNvPicPr>
          <p:nvPr/>
        </p:nvPicPr>
        <p:blipFill>
          <a:blip r:embed="rId3" cstate="print"/>
          <a:stretch>
            <a:fillRect/>
          </a:stretch>
        </p:blipFill>
        <p:spPr>
          <a:xfrm>
            <a:off x="8334375" y="0"/>
            <a:ext cx="809625" cy="15906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1956</TotalTime>
  <Words>405</Words>
  <Application>Microsoft Office PowerPoint</Application>
  <PresentationFormat>On-screen Show (4:3)</PresentationFormat>
  <Paragraphs>38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Faust Vrančić</vt:lpstr>
      <vt:lpstr>Biografija</vt:lpstr>
      <vt:lpstr>Utjecaj</vt:lpstr>
      <vt:lpstr>Važnija djela i izumi</vt:lpstr>
      <vt:lpstr>Rječnik pet najplemenitijih europskih jezika</vt:lpstr>
      <vt:lpstr>Dictionarium quinque nobilissimarum Europae linguarum, Latinae, Italicae, Germanicae, Dalmatiae &amp; Ungaricae</vt:lpstr>
      <vt:lpstr>Machinae novae</vt:lpstr>
      <vt:lpstr>Prevlačiti velike terete na drugu stranu</vt:lpstr>
      <vt:lpstr>Preša za ulje ili muljalo za ulje</vt:lpstr>
      <vt:lpstr>Način kako rezati žito - Način kako mlatiti i ovršiti žito</vt:lpstr>
      <vt:lpstr>Riječni bager i mlin s pomičnim krovom</vt:lpstr>
      <vt:lpstr>Kameni most i žičara</vt:lpstr>
      <vt:lpstr>Homo volans</vt:lpstr>
      <vt:lpstr>Uz izume donosi i ilustraciju šibenske katedrale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Faust Vrančić</dc:title>
  <dc:creator>f</dc:creator>
  <cp:lastModifiedBy>f</cp:lastModifiedBy>
  <cp:revision>148</cp:revision>
  <dcterms:created xsi:type="dcterms:W3CDTF">2013-09-05T19:29:57Z</dcterms:created>
  <dcterms:modified xsi:type="dcterms:W3CDTF">2013-09-11T22:44:48Z</dcterms:modified>
</cp:coreProperties>
</file>