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F0710F6-A423-4F9F-8C2F-630066C3836E}" type="datetimeFigureOut">
              <a:rPr lang="sr-Latn-CS" smtClean="0"/>
              <a:pPr/>
              <a:t>17.3.2015</a:t>
            </a:fld>
            <a:endParaRPr lang="hr-HR"/>
          </a:p>
        </p:txBody>
      </p:sp>
      <p:sp>
        <p:nvSpPr>
          <p:cNvPr id="20" name="Footer Placeholder 19"/>
          <p:cNvSpPr>
            <a:spLocks noGrp="1"/>
          </p:cNvSpPr>
          <p:nvPr>
            <p:ph type="ftr" sz="quarter" idx="11"/>
          </p:nvPr>
        </p:nvSpPr>
        <p:spPr/>
        <p:txBody>
          <a:bodyPr/>
          <a:lstStyle>
            <a:extLst/>
          </a:lstStyle>
          <a:p>
            <a:endParaRPr lang="hr-HR"/>
          </a:p>
        </p:txBody>
      </p:sp>
      <p:sp>
        <p:nvSpPr>
          <p:cNvPr id="10" name="Slide Number Placeholder 9"/>
          <p:cNvSpPr>
            <a:spLocks noGrp="1"/>
          </p:cNvSpPr>
          <p:nvPr>
            <p:ph type="sldNum" sz="quarter" idx="12"/>
          </p:nvPr>
        </p:nvSpPr>
        <p:spPr/>
        <p:txBody>
          <a:bodyPr/>
          <a:lstStyle>
            <a:extLst/>
          </a:lstStyle>
          <a:p>
            <a:fld id="{B3B45F08-F1CD-4004-9F38-4040FDC8D127}" type="slidenum">
              <a:rPr lang="hr-HR" smtClean="0"/>
              <a:pPr/>
              <a:t>‹#›</a:t>
            </a:fld>
            <a:endParaRPr lang="hr-H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0710F6-A423-4F9F-8C2F-630066C3836E}" type="datetimeFigureOut">
              <a:rPr lang="sr-Latn-CS" smtClean="0"/>
              <a:pPr/>
              <a:t>17.3.2015</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B3B45F08-F1CD-4004-9F38-4040FDC8D127}"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0710F6-A423-4F9F-8C2F-630066C3836E}" type="datetimeFigureOut">
              <a:rPr lang="sr-Latn-CS" smtClean="0"/>
              <a:pPr/>
              <a:t>17.3.2015</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B3B45F08-F1CD-4004-9F38-4040FDC8D127}"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0710F6-A423-4F9F-8C2F-630066C3836E}" type="datetimeFigureOut">
              <a:rPr lang="sr-Latn-CS" smtClean="0"/>
              <a:pPr/>
              <a:t>17.3.2015</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B3B45F08-F1CD-4004-9F38-4040FDC8D127}"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F0710F6-A423-4F9F-8C2F-630066C3836E}" type="datetimeFigureOut">
              <a:rPr lang="sr-Latn-CS" smtClean="0"/>
              <a:pPr/>
              <a:t>17.3.2015</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B3B45F08-F1CD-4004-9F38-4040FDC8D127}" type="slidenum">
              <a:rPr lang="hr-HR" smtClean="0"/>
              <a:pPr/>
              <a:t>‹#›</a:t>
            </a:fld>
            <a:endParaRPr lang="hr-H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0710F6-A423-4F9F-8C2F-630066C3836E}" type="datetimeFigureOut">
              <a:rPr lang="sr-Latn-CS" smtClean="0"/>
              <a:pPr/>
              <a:t>17.3.2015</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B3B45F08-F1CD-4004-9F38-4040FDC8D127}"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F0710F6-A423-4F9F-8C2F-630066C3836E}" type="datetimeFigureOut">
              <a:rPr lang="sr-Latn-CS" smtClean="0"/>
              <a:pPr/>
              <a:t>17.3.2015</a:t>
            </a:fld>
            <a:endParaRPr lang="hr-HR"/>
          </a:p>
        </p:txBody>
      </p:sp>
      <p:sp>
        <p:nvSpPr>
          <p:cNvPr id="8" name="Footer Placeholder 7"/>
          <p:cNvSpPr>
            <a:spLocks noGrp="1"/>
          </p:cNvSpPr>
          <p:nvPr>
            <p:ph type="ftr" sz="quarter" idx="11"/>
          </p:nvPr>
        </p:nvSpPr>
        <p:spPr/>
        <p:txBody>
          <a:bodyPr/>
          <a:lstStyle>
            <a:extLst/>
          </a:lstStyle>
          <a:p>
            <a:endParaRPr lang="hr-HR"/>
          </a:p>
        </p:txBody>
      </p:sp>
      <p:sp>
        <p:nvSpPr>
          <p:cNvPr id="9" name="Slide Number Placeholder 8"/>
          <p:cNvSpPr>
            <a:spLocks noGrp="1"/>
          </p:cNvSpPr>
          <p:nvPr>
            <p:ph type="sldNum" sz="quarter" idx="12"/>
          </p:nvPr>
        </p:nvSpPr>
        <p:spPr/>
        <p:txBody>
          <a:bodyPr/>
          <a:lstStyle>
            <a:extLst/>
          </a:lstStyle>
          <a:p>
            <a:fld id="{B3B45F08-F1CD-4004-9F38-4040FDC8D127}"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F0710F6-A423-4F9F-8C2F-630066C3836E}" type="datetimeFigureOut">
              <a:rPr lang="sr-Latn-CS" smtClean="0"/>
              <a:pPr/>
              <a:t>17.3.2015</a:t>
            </a:fld>
            <a:endParaRPr lang="hr-HR"/>
          </a:p>
        </p:txBody>
      </p:sp>
      <p:sp>
        <p:nvSpPr>
          <p:cNvPr id="4" name="Footer Placeholder 3"/>
          <p:cNvSpPr>
            <a:spLocks noGrp="1"/>
          </p:cNvSpPr>
          <p:nvPr>
            <p:ph type="ftr" sz="quarter" idx="11"/>
          </p:nvPr>
        </p:nvSpPr>
        <p:spPr/>
        <p:txBody>
          <a:bodyPr/>
          <a:lstStyle>
            <a:extLst/>
          </a:lstStyle>
          <a:p>
            <a:endParaRPr lang="hr-HR"/>
          </a:p>
        </p:txBody>
      </p:sp>
      <p:sp>
        <p:nvSpPr>
          <p:cNvPr id="5" name="Slide Number Placeholder 4"/>
          <p:cNvSpPr>
            <a:spLocks noGrp="1"/>
          </p:cNvSpPr>
          <p:nvPr>
            <p:ph type="sldNum" sz="quarter" idx="12"/>
          </p:nvPr>
        </p:nvSpPr>
        <p:spPr/>
        <p:txBody>
          <a:bodyPr/>
          <a:lstStyle>
            <a:extLst/>
          </a:lstStyle>
          <a:p>
            <a:fld id="{B3B45F08-F1CD-4004-9F38-4040FDC8D127}"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F0710F6-A423-4F9F-8C2F-630066C3836E}" type="datetimeFigureOut">
              <a:rPr lang="sr-Latn-CS" smtClean="0"/>
              <a:pPr/>
              <a:t>17.3.2015</a:t>
            </a:fld>
            <a:endParaRPr lang="hr-HR"/>
          </a:p>
        </p:txBody>
      </p:sp>
      <p:sp>
        <p:nvSpPr>
          <p:cNvPr id="3" name="Footer Placeholder 2"/>
          <p:cNvSpPr>
            <a:spLocks noGrp="1"/>
          </p:cNvSpPr>
          <p:nvPr>
            <p:ph type="ftr" sz="quarter" idx="11"/>
          </p:nvPr>
        </p:nvSpPr>
        <p:spPr/>
        <p:txBody>
          <a:bodyPr/>
          <a:lstStyle>
            <a:extLst/>
          </a:lstStyle>
          <a:p>
            <a:endParaRPr lang="hr-HR"/>
          </a:p>
        </p:txBody>
      </p:sp>
      <p:sp>
        <p:nvSpPr>
          <p:cNvPr id="4" name="Slide Number Placeholder 3"/>
          <p:cNvSpPr>
            <a:spLocks noGrp="1"/>
          </p:cNvSpPr>
          <p:nvPr>
            <p:ph type="sldNum" sz="quarter" idx="12"/>
          </p:nvPr>
        </p:nvSpPr>
        <p:spPr/>
        <p:txBody>
          <a:bodyPr/>
          <a:lstStyle>
            <a:extLst/>
          </a:lstStyle>
          <a:p>
            <a:fld id="{B3B45F08-F1CD-4004-9F38-4040FDC8D127}" type="slidenum">
              <a:rPr lang="hr-HR" smtClean="0"/>
              <a:pPr/>
              <a:t>‹#›</a:t>
            </a:fld>
            <a:endParaRPr lang="hr-H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0710F6-A423-4F9F-8C2F-630066C3836E}" type="datetimeFigureOut">
              <a:rPr lang="sr-Latn-CS" smtClean="0"/>
              <a:pPr/>
              <a:t>17.3.2015</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B3B45F08-F1CD-4004-9F38-4040FDC8D127}"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F0710F6-A423-4F9F-8C2F-630066C3836E}" type="datetimeFigureOut">
              <a:rPr lang="sr-Latn-CS" smtClean="0"/>
              <a:pPr/>
              <a:t>17.3.2015</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B3B45F08-F1CD-4004-9F38-4040FDC8D127}" type="slidenum">
              <a:rPr lang="hr-HR" smtClean="0"/>
              <a:pPr/>
              <a:t>‹#›</a:t>
            </a:fld>
            <a:endParaRPr lang="hr-H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F0710F6-A423-4F9F-8C2F-630066C3836E}" type="datetimeFigureOut">
              <a:rPr lang="sr-Latn-CS" smtClean="0"/>
              <a:pPr/>
              <a:t>17.3.2015</a:t>
            </a:fld>
            <a:endParaRPr lang="hr-H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hr-H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3B45F08-F1CD-4004-9F38-4040FDC8D127}" type="slidenum">
              <a:rPr lang="hr-HR" smtClean="0"/>
              <a:pPr/>
              <a:t>‹#›</a:t>
            </a:fld>
            <a:endParaRPr lang="hr-H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76" y="1214422"/>
            <a:ext cx="8001024" cy="1785950"/>
          </a:xfrm>
        </p:spPr>
        <p:txBody>
          <a:bodyPr>
            <a:noAutofit/>
          </a:bodyPr>
          <a:lstStyle/>
          <a:p>
            <a:r>
              <a:rPr lang="hr-HR" sz="8800" b="1" spc="300" dirty="0" smtClean="0">
                <a:latin typeface="AR CENA" pitchFamily="2" charset="0"/>
              </a:rPr>
              <a:t>Projekt Leonardo 			da Vinci</a:t>
            </a:r>
            <a:endParaRPr lang="hr-HR" sz="8800" b="1" spc="300" dirty="0">
              <a:latin typeface="AR CENA" pitchFamily="2" charset="0"/>
            </a:endParaRPr>
          </a:p>
        </p:txBody>
      </p:sp>
      <p:sp>
        <p:nvSpPr>
          <p:cNvPr id="3" name="Subtitle 2"/>
          <p:cNvSpPr>
            <a:spLocks noGrp="1"/>
          </p:cNvSpPr>
          <p:nvPr>
            <p:ph type="subTitle" idx="1"/>
          </p:nvPr>
        </p:nvSpPr>
        <p:spPr>
          <a:xfrm>
            <a:off x="1500166" y="4929198"/>
            <a:ext cx="7406640" cy="1752600"/>
          </a:xfrm>
        </p:spPr>
        <p:txBody>
          <a:bodyPr>
            <a:normAutofit lnSpcReduction="10000"/>
          </a:bodyPr>
          <a:lstStyle/>
          <a:p>
            <a:endParaRPr lang="hr-HR" dirty="0" smtClean="0"/>
          </a:p>
          <a:p>
            <a:endParaRPr lang="hr-HR" dirty="0" smtClean="0"/>
          </a:p>
          <a:p>
            <a:endParaRPr lang="hr-HR" dirty="0" smtClean="0"/>
          </a:p>
          <a:p>
            <a:r>
              <a:rPr lang="hr-HR" dirty="0" smtClean="0"/>
              <a:t>					Laura Josipović III.e</a:t>
            </a:r>
            <a:endParaRPr lang="hr-HR" dirty="0"/>
          </a:p>
        </p:txBody>
      </p:sp>
      <p:pic>
        <p:nvPicPr>
          <p:cNvPr id="4" name="Picture 3" descr="1420995013606.jpg"/>
          <p:cNvPicPr>
            <a:picLocks noChangeAspect="1"/>
          </p:cNvPicPr>
          <p:nvPr/>
        </p:nvPicPr>
        <p:blipFill>
          <a:blip r:embed="rId2"/>
          <a:stretch>
            <a:fillRect/>
          </a:stretch>
        </p:blipFill>
        <p:spPr>
          <a:xfrm>
            <a:off x="2428860" y="3357562"/>
            <a:ext cx="4572000" cy="2571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14290"/>
            <a:ext cx="7498080" cy="6034110"/>
          </a:xfrm>
        </p:spPr>
        <p:txBody>
          <a:bodyPr>
            <a:normAutofit/>
          </a:bodyPr>
          <a:lstStyle/>
          <a:p>
            <a:pPr>
              <a:buNone/>
            </a:pPr>
            <a:r>
              <a:rPr lang="hr-HR" sz="1800" dirty="0" smtClean="0"/>
              <a:t>Na početku, </a:t>
            </a:r>
            <a:r>
              <a:rPr lang="hr-HR" sz="1800" dirty="0" smtClean="0"/>
              <a:t> g. </a:t>
            </a:r>
            <a:r>
              <a:rPr lang="hr-HR" sz="1800" dirty="0" err="1" smtClean="0"/>
              <a:t>Rolf</a:t>
            </a:r>
            <a:r>
              <a:rPr lang="hr-HR" sz="1800" dirty="0" smtClean="0"/>
              <a:t> </a:t>
            </a:r>
            <a:r>
              <a:rPr lang="hr-HR" sz="1800" dirty="0" smtClean="0"/>
              <a:t>mi je pokazao prezentacije tvrtke. Tvrtka je nastala 1921. </a:t>
            </a:r>
          </a:p>
          <a:p>
            <a:pPr>
              <a:buNone/>
            </a:pPr>
            <a:r>
              <a:rPr lang="hr-HR" sz="1800" dirty="0" smtClean="0"/>
              <a:t>godine.  Proizvode lonce i tave, a prije par godina preuzela ih je talijanska </a:t>
            </a:r>
          </a:p>
          <a:p>
            <a:pPr>
              <a:buNone/>
            </a:pPr>
            <a:r>
              <a:rPr lang="hr-HR" sz="1800" dirty="0" smtClean="0"/>
              <a:t>tvrtka Aluflon zbog financijskih problema.</a:t>
            </a:r>
          </a:p>
          <a:p>
            <a:pPr>
              <a:buNone/>
            </a:pPr>
            <a:r>
              <a:rPr lang="hr-HR" sz="1800" dirty="0" smtClean="0"/>
              <a:t>Rolf me je proveo kroz urede i upoznao s ostalim radnicima. Svi su bili</a:t>
            </a:r>
          </a:p>
          <a:p>
            <a:pPr>
              <a:buNone/>
            </a:pPr>
            <a:r>
              <a:rPr lang="hr-HR" sz="1800" dirty="0" smtClean="0"/>
              <a:t>jako ljubazni,  a sa nekima od njih radila sam sljedećih dana.</a:t>
            </a:r>
          </a:p>
          <a:p>
            <a:pPr>
              <a:buNone/>
            </a:pPr>
            <a:endParaRPr lang="hr-HR" sz="1800" dirty="0" smtClean="0"/>
          </a:p>
          <a:p>
            <a:pPr>
              <a:buNone/>
            </a:pPr>
            <a:r>
              <a:rPr lang="hr-HR" sz="1800" dirty="0" smtClean="0"/>
              <a:t>Nakon toga, pokazao mi je dio u kojem je tvornica. </a:t>
            </a:r>
          </a:p>
        </p:txBody>
      </p:sp>
      <p:pic>
        <p:nvPicPr>
          <p:cNvPr id="4" name="Picture 3" descr="1421160757198.jpg"/>
          <p:cNvPicPr>
            <a:picLocks noChangeAspect="1"/>
          </p:cNvPicPr>
          <p:nvPr/>
        </p:nvPicPr>
        <p:blipFill>
          <a:blip r:embed="rId2"/>
          <a:stretch>
            <a:fillRect/>
          </a:stretch>
        </p:blipFill>
        <p:spPr>
          <a:xfrm>
            <a:off x="1571604" y="3071810"/>
            <a:ext cx="5000660" cy="3000396"/>
          </a:xfrm>
          <a:prstGeom prst="rect">
            <a:avLst/>
          </a:prstGeom>
        </p:spPr>
      </p:pic>
      <p:sp>
        <p:nvSpPr>
          <p:cNvPr id="5" name="TextBox 4"/>
          <p:cNvSpPr txBox="1"/>
          <p:nvPr/>
        </p:nvSpPr>
        <p:spPr>
          <a:xfrm>
            <a:off x="6858017" y="3143248"/>
            <a:ext cx="1785950" cy="2585323"/>
          </a:xfrm>
          <a:prstGeom prst="rect">
            <a:avLst/>
          </a:prstGeom>
          <a:noFill/>
        </p:spPr>
        <p:txBody>
          <a:bodyPr wrap="square" rtlCol="0">
            <a:spAutoFit/>
          </a:bodyPr>
          <a:lstStyle/>
          <a:p>
            <a:pPr>
              <a:buNone/>
            </a:pPr>
            <a:r>
              <a:rPr lang="hr-HR" dirty="0"/>
              <a:t>Put kroz tvornicu, od pravljenja do pakovanja,  pokazao mi je sve strojeve te</a:t>
            </a:r>
          </a:p>
          <a:p>
            <a:pPr>
              <a:buNone/>
            </a:pPr>
            <a:r>
              <a:rPr lang="hr-HR" dirty="0"/>
              <a:t>objasnio koji čemu služi.</a:t>
            </a:r>
          </a:p>
          <a:p>
            <a:endParaRPr lang="hr-H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52" y="1357298"/>
            <a:ext cx="7500990" cy="3357586"/>
          </a:xfrm>
        </p:spPr>
        <p:txBody>
          <a:bodyPr>
            <a:normAutofit/>
          </a:bodyPr>
          <a:lstStyle/>
          <a:p>
            <a:pPr>
              <a:buNone/>
            </a:pPr>
            <a:r>
              <a:rPr lang="hr-HR" sz="1800" dirty="0" smtClean="0"/>
              <a:t>Sljedeći dani u Berndesu bili su jednako zanimljivi.</a:t>
            </a:r>
          </a:p>
          <a:p>
            <a:pPr>
              <a:buNone/>
            </a:pPr>
            <a:endParaRPr lang="hr-HR" sz="1800" dirty="0" smtClean="0"/>
          </a:p>
          <a:p>
            <a:pPr>
              <a:buNone/>
            </a:pPr>
            <a:r>
              <a:rPr lang="hr-HR" sz="1800" dirty="0" smtClean="0"/>
              <a:t>Radila sam s Henningh. Pokazala mi je svoj posao, kako narudžbe unosi u </a:t>
            </a:r>
          </a:p>
          <a:p>
            <a:pPr>
              <a:buNone/>
            </a:pPr>
            <a:r>
              <a:rPr lang="hr-HR" sz="1800" dirty="0" smtClean="0"/>
              <a:t>računalo,  te mi dala da i ja radim, kontroliram ih i stavljam pečat.</a:t>
            </a:r>
          </a:p>
          <a:p>
            <a:pPr>
              <a:buNone/>
            </a:pPr>
            <a:endParaRPr lang="hr-HR" sz="1800" dirty="0" smtClean="0"/>
          </a:p>
          <a:p>
            <a:pPr>
              <a:buNone/>
            </a:pPr>
            <a:r>
              <a:rPr lang="hr-HR" sz="1800" dirty="0" smtClean="0"/>
              <a:t>Također,  družila sam se i s Marcom koji mi je pokazao Berndesov novi </a:t>
            </a:r>
          </a:p>
          <a:p>
            <a:pPr>
              <a:buNone/>
            </a:pPr>
            <a:r>
              <a:rPr lang="hr-HR" sz="1800" dirty="0" smtClean="0"/>
              <a:t>katalog.  Zajedno smo ga usporedili sa straim.</a:t>
            </a:r>
          </a:p>
          <a:p>
            <a:pPr>
              <a:buNone/>
            </a:pPr>
            <a:r>
              <a:rPr lang="hr-HR" sz="1800" dirty="0" smtClean="0"/>
              <a:t>Odgovorili na e-mailove. Nakon toga objasnio mi je kako posluju, rekao nešto </a:t>
            </a:r>
          </a:p>
          <a:p>
            <a:pPr>
              <a:buNone/>
            </a:pPr>
            <a:r>
              <a:rPr lang="hr-HR" sz="1800" dirty="0" smtClean="0"/>
              <a:t>o prijevozu robe brodovima i avionima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285728"/>
            <a:ext cx="8153400" cy="5840435"/>
          </a:xfrm>
        </p:spPr>
        <p:txBody>
          <a:bodyPr>
            <a:normAutofit/>
          </a:bodyPr>
          <a:lstStyle/>
          <a:p>
            <a:pPr>
              <a:buNone/>
            </a:pPr>
            <a:r>
              <a:rPr lang="hr-HR" sz="1800" dirty="0" smtClean="0"/>
              <a:t>Rolf me je odlučio upoznati s njihovim laboratorijem u kojem svakodnevno </a:t>
            </a:r>
          </a:p>
          <a:p>
            <a:pPr>
              <a:buNone/>
            </a:pPr>
            <a:r>
              <a:rPr lang="hr-HR" sz="1800" dirty="0" smtClean="0"/>
              <a:t>Ekspreimentiraju, izvode pokuse i testiraju nove materijale. </a:t>
            </a:r>
          </a:p>
          <a:p>
            <a:pPr>
              <a:buNone/>
            </a:pPr>
            <a:r>
              <a:rPr lang="hr-HR" sz="1800" dirty="0" smtClean="0"/>
              <a:t>Donio je nekoliko lonaca na kojima smo pravili pokuse i testirali njihovu kvalitetu.</a:t>
            </a:r>
          </a:p>
          <a:p>
            <a:pPr>
              <a:buNone/>
            </a:pPr>
            <a:endParaRPr lang="hr-HR" sz="1800" dirty="0" smtClean="0"/>
          </a:p>
          <a:p>
            <a:pPr>
              <a:buNone/>
            </a:pPr>
            <a:r>
              <a:rPr lang="hr-HR" sz="1800" dirty="0" smtClean="0"/>
              <a:t>Po mom mišljenju proizvodi su bili zaista kvalitetni.</a:t>
            </a:r>
          </a:p>
        </p:txBody>
      </p:sp>
      <p:pic>
        <p:nvPicPr>
          <p:cNvPr id="6" name="Picture 5" descr="Labortestmaschine.jpg"/>
          <p:cNvPicPr>
            <a:picLocks noChangeAspect="1"/>
          </p:cNvPicPr>
          <p:nvPr/>
        </p:nvPicPr>
        <p:blipFill>
          <a:blip r:embed="rId2" cstate="print"/>
          <a:stretch>
            <a:fillRect/>
          </a:stretch>
        </p:blipFill>
        <p:spPr>
          <a:xfrm>
            <a:off x="4929190" y="2285992"/>
            <a:ext cx="3537211" cy="2359941"/>
          </a:xfrm>
          <a:prstGeom prst="rect">
            <a:avLst/>
          </a:prstGeom>
        </p:spPr>
      </p:pic>
      <p:pic>
        <p:nvPicPr>
          <p:cNvPr id="7" name="Picture 6" descr="Antihafteigenschaft.jpg"/>
          <p:cNvPicPr>
            <a:picLocks noChangeAspect="1"/>
          </p:cNvPicPr>
          <p:nvPr/>
        </p:nvPicPr>
        <p:blipFill>
          <a:blip r:embed="rId3"/>
          <a:stretch>
            <a:fillRect/>
          </a:stretch>
        </p:blipFill>
        <p:spPr>
          <a:xfrm>
            <a:off x="571472" y="3500438"/>
            <a:ext cx="3901440" cy="29260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85728"/>
            <a:ext cx="7498080" cy="5962672"/>
          </a:xfrm>
        </p:spPr>
        <p:txBody>
          <a:bodyPr>
            <a:normAutofit/>
          </a:bodyPr>
          <a:lstStyle/>
          <a:p>
            <a:pPr>
              <a:buNone/>
            </a:pPr>
            <a:r>
              <a:rPr lang="hr-HR" sz="1800" dirty="0" smtClean="0"/>
              <a:t>Jedan dan provela sam sa Sebastionom. On je bio voditelj marketinga.</a:t>
            </a:r>
          </a:p>
          <a:p>
            <a:pPr>
              <a:buNone/>
            </a:pPr>
            <a:r>
              <a:rPr lang="hr-HR" sz="1800" dirty="0" smtClean="0"/>
              <a:t>Pregledali smo sve kataloge, njihove internetske stranice; blog, facebook </a:t>
            </a:r>
          </a:p>
          <a:p>
            <a:pPr>
              <a:buNone/>
            </a:pPr>
            <a:r>
              <a:rPr lang="hr-HR" sz="1800" dirty="0" smtClean="0"/>
              <a:t>stranicu, instagram profil i njihove slike s photoshotinga za novi katalog.</a:t>
            </a:r>
          </a:p>
          <a:p>
            <a:pPr>
              <a:buNone/>
            </a:pPr>
            <a:r>
              <a:rPr lang="hr-HR" sz="1800" dirty="0" smtClean="0"/>
              <a:t>Nakon toga pregledava sam stranice koje mi je poslao putem e-maila o </a:t>
            </a:r>
          </a:p>
          <a:p>
            <a:pPr>
              <a:buNone/>
            </a:pPr>
            <a:r>
              <a:rPr lang="hr-HR" sz="1800" dirty="0" smtClean="0"/>
              <a:t>reklamiranju tvrtke, uređenju.</a:t>
            </a:r>
          </a:p>
          <a:p>
            <a:pPr>
              <a:buNone/>
            </a:pPr>
            <a:r>
              <a:rPr lang="hr-HR" sz="1800" dirty="0" smtClean="0"/>
              <a:t>Njegov posao mi se najviše svidio.</a:t>
            </a:r>
          </a:p>
          <a:p>
            <a:pPr>
              <a:buNone/>
            </a:pPr>
            <a:endParaRPr lang="hr-HR" sz="1800" dirty="0" smtClean="0"/>
          </a:p>
          <a:p>
            <a:pPr>
              <a:buNone/>
            </a:pPr>
            <a:endParaRPr lang="hr-HR" sz="1800" dirty="0" smtClean="0"/>
          </a:p>
          <a:p>
            <a:pPr>
              <a:buNone/>
            </a:pPr>
            <a:r>
              <a:rPr lang="hr-HR" sz="1800" dirty="0" smtClean="0"/>
              <a:t>Katharina i Barbara objasnile su mi nešto o svom poslu.</a:t>
            </a:r>
          </a:p>
          <a:p>
            <a:pPr>
              <a:buNone/>
            </a:pPr>
            <a:r>
              <a:rPr lang="hr-HR" sz="1800" dirty="0" smtClean="0"/>
              <a:t>Razgovaraju s klijentima o njihovim upitima, reklamacijama, odgovaraju na</a:t>
            </a:r>
          </a:p>
          <a:p>
            <a:pPr>
              <a:buNone/>
            </a:pPr>
            <a:r>
              <a:rPr lang="hr-HR" sz="1800" dirty="0" smtClean="0"/>
              <a:t>e-mailove...</a:t>
            </a:r>
          </a:p>
          <a:p>
            <a:pPr>
              <a:buNone/>
            </a:pPr>
            <a:r>
              <a:rPr lang="hr-HR" sz="1800" dirty="0" smtClean="0"/>
              <a:t>Katharina mi je dala hrpu papira koje sam razvrstala po godinama,  zatim po </a:t>
            </a:r>
          </a:p>
          <a:p>
            <a:pPr>
              <a:buNone/>
            </a:pPr>
            <a:r>
              <a:rPr lang="hr-HR" sz="1800" dirty="0" smtClean="0"/>
              <a:t>brojevima od najmanjeg do najvećeg. Naposljetku sam te papire stavljala u </a:t>
            </a:r>
          </a:p>
          <a:p>
            <a:pPr>
              <a:buNone/>
            </a:pPr>
            <a:r>
              <a:rPr lang="hr-HR" sz="1800" dirty="0" smtClean="0"/>
              <a:t>posebne fascikle.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28596" y="428604"/>
            <a:ext cx="8153400" cy="1000132"/>
          </a:xfrm>
        </p:spPr>
        <p:txBody>
          <a:bodyPr>
            <a:normAutofit/>
          </a:bodyPr>
          <a:lstStyle/>
          <a:p>
            <a:pPr>
              <a:buNone/>
            </a:pPr>
            <a:r>
              <a:rPr lang="hr-HR" sz="1800" dirty="0" smtClean="0"/>
              <a:t>Jedan dan Rolf me odveo u NTG logistics, odakle se vrši transport robe.</a:t>
            </a:r>
          </a:p>
          <a:p>
            <a:pPr>
              <a:buNone/>
            </a:pPr>
            <a:r>
              <a:rPr lang="hr-HR" sz="1800" dirty="0" smtClean="0"/>
              <a:t>Pogledali smo njihove prostorije i skladište gdje se vrši utovar robe u kamione.</a:t>
            </a:r>
            <a:endParaRPr lang="hr-HR" sz="1800" dirty="0"/>
          </a:p>
        </p:txBody>
      </p:sp>
      <p:pic>
        <p:nvPicPr>
          <p:cNvPr id="5" name="Picture 4" descr="1421413678059.jpg"/>
          <p:cNvPicPr>
            <a:picLocks noChangeAspect="1"/>
          </p:cNvPicPr>
          <p:nvPr/>
        </p:nvPicPr>
        <p:blipFill>
          <a:blip r:embed="rId2"/>
          <a:stretch>
            <a:fillRect/>
          </a:stretch>
        </p:blipFill>
        <p:spPr>
          <a:xfrm>
            <a:off x="500034" y="2000240"/>
            <a:ext cx="5048273" cy="3028964"/>
          </a:xfrm>
          <a:prstGeom prst="rect">
            <a:avLst/>
          </a:prstGeom>
        </p:spPr>
      </p:pic>
      <p:pic>
        <p:nvPicPr>
          <p:cNvPr id="6" name="Picture 5" descr="1421413675540.jpg"/>
          <p:cNvPicPr>
            <a:picLocks noChangeAspect="1"/>
          </p:cNvPicPr>
          <p:nvPr/>
        </p:nvPicPr>
        <p:blipFill>
          <a:blip r:embed="rId3"/>
          <a:stretch>
            <a:fillRect/>
          </a:stretch>
        </p:blipFill>
        <p:spPr>
          <a:xfrm>
            <a:off x="5857884" y="1643050"/>
            <a:ext cx="2743212" cy="45720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21403474168.jpg"/>
          <p:cNvPicPr>
            <a:picLocks noChangeAspect="1"/>
          </p:cNvPicPr>
          <p:nvPr/>
        </p:nvPicPr>
        <p:blipFill>
          <a:blip r:embed="rId2"/>
          <a:stretch>
            <a:fillRect/>
          </a:stretch>
        </p:blipFill>
        <p:spPr>
          <a:xfrm>
            <a:off x="1214414" y="428604"/>
            <a:ext cx="3357586" cy="5595976"/>
          </a:xfrm>
          <a:prstGeom prst="rect">
            <a:avLst/>
          </a:prstGeom>
        </p:spPr>
      </p:pic>
      <p:pic>
        <p:nvPicPr>
          <p:cNvPr id="3" name="Picture 2" descr="1421413674769.jpg"/>
          <p:cNvPicPr>
            <a:picLocks noChangeAspect="1"/>
          </p:cNvPicPr>
          <p:nvPr/>
        </p:nvPicPr>
        <p:blipFill>
          <a:blip r:embed="rId3"/>
          <a:stretch>
            <a:fillRect/>
          </a:stretch>
        </p:blipFill>
        <p:spPr>
          <a:xfrm>
            <a:off x="4857752" y="1428736"/>
            <a:ext cx="3743344" cy="374334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480" y="928670"/>
            <a:ext cx="6929486" cy="2585323"/>
          </a:xfrm>
          <a:prstGeom prst="rect">
            <a:avLst/>
          </a:prstGeom>
          <a:noFill/>
        </p:spPr>
        <p:txBody>
          <a:bodyPr wrap="square" rtlCol="0">
            <a:spAutoFit/>
          </a:bodyPr>
          <a:lstStyle/>
          <a:p>
            <a:r>
              <a:rPr lang="hr-HR" dirty="0" smtClean="0"/>
              <a:t>Ostale dane obavljala sam poslove koje bi tog dana dobila:  slaganje spisa u arhivu, slaganje dokumenata, unošenje istih u računalni program i </a:t>
            </a:r>
          </a:p>
          <a:p>
            <a:r>
              <a:rPr lang="hr-HR" dirty="0"/>
              <a:t>k</a:t>
            </a:r>
            <a:r>
              <a:rPr lang="hr-HR" dirty="0" smtClean="0"/>
              <a:t>ontroliranje.</a:t>
            </a:r>
          </a:p>
          <a:p>
            <a:endParaRPr lang="hr-HR" dirty="0"/>
          </a:p>
          <a:p>
            <a:r>
              <a:rPr lang="hr-HR" dirty="0" smtClean="0"/>
              <a:t>Dva dana provela sam u dijelu tvornice s Gabi, Franckom i ostalim radnicima. Stavljala sam naljepnice na pakete, kontrolirala pošiljke, unosila</a:t>
            </a:r>
          </a:p>
          <a:p>
            <a:r>
              <a:rPr lang="hr-HR" dirty="0"/>
              <a:t>i</a:t>
            </a:r>
            <a:r>
              <a:rPr lang="hr-HR" dirty="0" smtClean="0"/>
              <a:t>h u računalo.</a:t>
            </a:r>
          </a:p>
          <a:p>
            <a:endParaRPr lang="hr-HR" dirty="0"/>
          </a:p>
          <a:p>
            <a:endParaRPr lang="hr-HR" dirty="0" smtClean="0"/>
          </a:p>
        </p:txBody>
      </p:sp>
      <p:pic>
        <p:nvPicPr>
          <p:cNvPr id="3" name="Picture 2" descr="Keramikanlage_03.jpg"/>
          <p:cNvPicPr>
            <a:picLocks noChangeAspect="1"/>
          </p:cNvPicPr>
          <p:nvPr/>
        </p:nvPicPr>
        <p:blipFill>
          <a:blip r:embed="rId2" cstate="print"/>
          <a:stretch>
            <a:fillRect/>
          </a:stretch>
        </p:blipFill>
        <p:spPr>
          <a:xfrm>
            <a:off x="1071538" y="3429000"/>
            <a:ext cx="4060760" cy="2707174"/>
          </a:xfrm>
          <a:prstGeom prst="rect">
            <a:avLst/>
          </a:prstGeom>
        </p:spPr>
      </p:pic>
      <p:pic>
        <p:nvPicPr>
          <p:cNvPr id="4" name="Picture 3" descr="PTFE Versiegelung2.jpg"/>
          <p:cNvPicPr>
            <a:picLocks noChangeAspect="1"/>
          </p:cNvPicPr>
          <p:nvPr/>
        </p:nvPicPr>
        <p:blipFill>
          <a:blip r:embed="rId3"/>
          <a:stretch>
            <a:fillRect/>
          </a:stretch>
        </p:blipFill>
        <p:spPr>
          <a:xfrm>
            <a:off x="5295900" y="3929066"/>
            <a:ext cx="3848100" cy="2133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ramikanlage_01.jpg"/>
          <p:cNvPicPr>
            <a:picLocks noChangeAspect="1"/>
          </p:cNvPicPr>
          <p:nvPr/>
        </p:nvPicPr>
        <p:blipFill>
          <a:blip r:embed="rId2" cstate="print"/>
          <a:stretch>
            <a:fillRect/>
          </a:stretch>
        </p:blipFill>
        <p:spPr>
          <a:xfrm>
            <a:off x="4572000" y="642918"/>
            <a:ext cx="4328647" cy="2435519"/>
          </a:xfrm>
          <a:prstGeom prst="rect">
            <a:avLst/>
          </a:prstGeom>
        </p:spPr>
      </p:pic>
      <p:pic>
        <p:nvPicPr>
          <p:cNvPr id="3" name="Picture 2" descr="Sinterofen.jpg"/>
          <p:cNvPicPr>
            <a:picLocks noChangeAspect="1"/>
          </p:cNvPicPr>
          <p:nvPr/>
        </p:nvPicPr>
        <p:blipFill>
          <a:blip r:embed="rId3" cstate="print"/>
          <a:stretch>
            <a:fillRect/>
          </a:stretch>
        </p:blipFill>
        <p:spPr>
          <a:xfrm>
            <a:off x="1000100" y="785794"/>
            <a:ext cx="3357586" cy="4850260"/>
          </a:xfrm>
          <a:prstGeom prst="rect">
            <a:avLst/>
          </a:prstGeom>
        </p:spPr>
      </p:pic>
      <p:pic>
        <p:nvPicPr>
          <p:cNvPr id="4" name="Picture 3" descr="versiegelte Halbteile.jpg"/>
          <p:cNvPicPr>
            <a:picLocks noChangeAspect="1"/>
          </p:cNvPicPr>
          <p:nvPr/>
        </p:nvPicPr>
        <p:blipFill>
          <a:blip r:embed="rId4" cstate="print"/>
          <a:stretch>
            <a:fillRect/>
          </a:stretch>
        </p:blipFill>
        <p:spPr>
          <a:xfrm>
            <a:off x="4500562" y="3500438"/>
            <a:ext cx="4643438" cy="309798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t>SLOBODNO   VRIJEME</a:t>
            </a:r>
            <a:endParaRPr lang="hr-HR" dirty="0"/>
          </a:p>
        </p:txBody>
      </p:sp>
      <p:sp>
        <p:nvSpPr>
          <p:cNvPr id="3" name="Content Placeholder 2"/>
          <p:cNvSpPr>
            <a:spLocks noGrp="1"/>
          </p:cNvSpPr>
          <p:nvPr>
            <p:ph idx="1"/>
          </p:nvPr>
        </p:nvSpPr>
        <p:spPr/>
        <p:txBody>
          <a:bodyPr>
            <a:normAutofit/>
          </a:bodyPr>
          <a:lstStyle/>
          <a:p>
            <a:pPr>
              <a:buNone/>
            </a:pPr>
            <a:r>
              <a:rPr lang="hr-HR" sz="1800" dirty="0" smtClean="0"/>
              <a:t>Nismo bas cijelo vrijeme bile toliko vrijedne.</a:t>
            </a:r>
          </a:p>
          <a:p>
            <a:pPr>
              <a:buNone/>
            </a:pPr>
            <a:r>
              <a:rPr lang="hr-HR" sz="1800" dirty="0" smtClean="0"/>
              <a:t>Slobodno vrijeme provodile smo u gradu, a jedan dan bile smo i na bazenima.</a:t>
            </a:r>
          </a:p>
          <a:p>
            <a:pPr>
              <a:buNone/>
            </a:pPr>
            <a:r>
              <a:rPr lang="hr-HR" sz="1800" dirty="0" smtClean="0"/>
              <a:t>Zabavljali se i stvarno uživali !</a:t>
            </a:r>
            <a:endParaRPr lang="hr-HR" sz="1800" dirty="0"/>
          </a:p>
        </p:txBody>
      </p:sp>
      <p:pic>
        <p:nvPicPr>
          <p:cNvPr id="4" name="Picture 3" descr="1421431397662.jpg"/>
          <p:cNvPicPr>
            <a:picLocks noChangeAspect="1"/>
          </p:cNvPicPr>
          <p:nvPr/>
        </p:nvPicPr>
        <p:blipFill>
          <a:blip r:embed="rId2"/>
          <a:stretch>
            <a:fillRect/>
          </a:stretch>
        </p:blipFill>
        <p:spPr>
          <a:xfrm>
            <a:off x="1142976" y="2428868"/>
            <a:ext cx="3048000" cy="2286000"/>
          </a:xfrm>
          <a:prstGeom prst="rect">
            <a:avLst/>
          </a:prstGeom>
        </p:spPr>
      </p:pic>
      <p:pic>
        <p:nvPicPr>
          <p:cNvPr id="5" name="Picture 4" descr="1421446413437.jpg"/>
          <p:cNvPicPr>
            <a:picLocks noChangeAspect="1"/>
          </p:cNvPicPr>
          <p:nvPr/>
        </p:nvPicPr>
        <p:blipFill>
          <a:blip r:embed="rId3"/>
          <a:stretch>
            <a:fillRect/>
          </a:stretch>
        </p:blipFill>
        <p:spPr>
          <a:xfrm>
            <a:off x="5786446" y="2214554"/>
            <a:ext cx="2628904" cy="4381507"/>
          </a:xfrm>
          <a:prstGeom prst="rect">
            <a:avLst/>
          </a:prstGeom>
        </p:spPr>
      </p:pic>
      <p:pic>
        <p:nvPicPr>
          <p:cNvPr id="6" name="Picture 5" descr="1421513390790.jpg"/>
          <p:cNvPicPr>
            <a:picLocks noChangeAspect="1"/>
          </p:cNvPicPr>
          <p:nvPr/>
        </p:nvPicPr>
        <p:blipFill>
          <a:blip r:embed="rId4"/>
          <a:stretch>
            <a:fillRect/>
          </a:stretch>
        </p:blipFill>
        <p:spPr>
          <a:xfrm>
            <a:off x="2928926" y="4143380"/>
            <a:ext cx="2571750" cy="25717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5984" y="642918"/>
            <a:ext cx="1285884" cy="369332"/>
          </a:xfrm>
          <a:prstGeom prst="rect">
            <a:avLst/>
          </a:prstGeom>
          <a:noFill/>
        </p:spPr>
        <p:txBody>
          <a:bodyPr wrap="square" rtlCol="0">
            <a:spAutoFit/>
          </a:bodyPr>
          <a:lstStyle/>
          <a:p>
            <a:r>
              <a:rPr lang="hr-HR" dirty="0" smtClean="0"/>
              <a:t> </a:t>
            </a:r>
            <a:endParaRPr lang="hr-HR" dirty="0"/>
          </a:p>
        </p:txBody>
      </p:sp>
      <p:pic>
        <p:nvPicPr>
          <p:cNvPr id="4" name="Picture 3" descr="1421267486542.jpg"/>
          <p:cNvPicPr>
            <a:picLocks noChangeAspect="1"/>
          </p:cNvPicPr>
          <p:nvPr/>
        </p:nvPicPr>
        <p:blipFill>
          <a:blip r:embed="rId2"/>
          <a:stretch>
            <a:fillRect/>
          </a:stretch>
        </p:blipFill>
        <p:spPr>
          <a:xfrm>
            <a:off x="1285852" y="428604"/>
            <a:ext cx="4286268" cy="2571761"/>
          </a:xfrm>
          <a:prstGeom prst="rect">
            <a:avLst/>
          </a:prstGeom>
        </p:spPr>
      </p:pic>
      <p:pic>
        <p:nvPicPr>
          <p:cNvPr id="5" name="Picture 4" descr="1421267486723.jpg"/>
          <p:cNvPicPr>
            <a:picLocks noChangeAspect="1"/>
          </p:cNvPicPr>
          <p:nvPr/>
        </p:nvPicPr>
        <p:blipFill>
          <a:blip r:embed="rId3"/>
          <a:stretch>
            <a:fillRect/>
          </a:stretch>
        </p:blipFill>
        <p:spPr>
          <a:xfrm>
            <a:off x="1285852" y="3571876"/>
            <a:ext cx="4405344" cy="2643206"/>
          </a:xfrm>
          <a:prstGeom prst="rect">
            <a:avLst/>
          </a:prstGeom>
        </p:spPr>
      </p:pic>
      <p:pic>
        <p:nvPicPr>
          <p:cNvPr id="6" name="Picture 5" descr="1421267486241.jpg"/>
          <p:cNvPicPr>
            <a:picLocks noChangeAspect="1"/>
          </p:cNvPicPr>
          <p:nvPr/>
        </p:nvPicPr>
        <p:blipFill>
          <a:blip r:embed="rId4"/>
          <a:stretch>
            <a:fillRect/>
          </a:stretch>
        </p:blipFill>
        <p:spPr>
          <a:xfrm>
            <a:off x="6000760" y="928670"/>
            <a:ext cx="2886088" cy="48101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latin typeface="AR CENA" pitchFamily="2" charset="0"/>
              </a:rPr>
              <a:t>O projektu</a:t>
            </a:r>
            <a:endParaRPr lang="hr-HR" dirty="0">
              <a:latin typeface="AR CENA" pitchFamily="2" charset="0"/>
            </a:endParaRPr>
          </a:p>
        </p:txBody>
      </p:sp>
      <p:sp>
        <p:nvSpPr>
          <p:cNvPr id="3" name="Content Placeholder 2"/>
          <p:cNvSpPr>
            <a:spLocks noGrp="1"/>
          </p:cNvSpPr>
          <p:nvPr>
            <p:ph idx="1"/>
          </p:nvPr>
        </p:nvSpPr>
        <p:spPr/>
        <p:txBody>
          <a:bodyPr>
            <a:normAutofit fontScale="92500" lnSpcReduction="20000"/>
          </a:bodyPr>
          <a:lstStyle/>
          <a:p>
            <a:r>
              <a:rPr lang="hr-HR" sz="2600" dirty="0" smtClean="0"/>
              <a:t>P</a:t>
            </a:r>
            <a:r>
              <a:rPr lang="vi-VN" sz="2600" dirty="0" smtClean="0"/>
              <a:t>rogram Leonardo da Vinci obuhvaća strukovno obrazovanje i osposobljavanje te je osmišljen tako da svojim aktivnostima potiče razvoj znanja, vještina i kvalifikacija svih sudionika.</a:t>
            </a:r>
          </a:p>
          <a:p>
            <a:r>
              <a:rPr lang="vi-VN" sz="2600" dirty="0" smtClean="0"/>
              <a:t>Sudjelovanjem u nekoj od aktivnosti potprograma Leonardo da Vinci, korisnici imaju mogućnost stjecati nova životna iskustva te primjenom stečenih znanja, značajno doprinijeti radu matične ustanove, vlastitoj zapošljivosti na tržištu rada te samom gospodarstvu. </a:t>
            </a:r>
            <a:r>
              <a:rPr lang="hr-HR" sz="2600" dirty="0" smtClean="0"/>
              <a:t>P</a:t>
            </a:r>
            <a:r>
              <a:rPr lang="vi-VN" sz="2600" dirty="0" smtClean="0"/>
              <a:t>rogram Leonardo da Vinci omogućava prijenos dobrih praksi i inovacija u gospodarstvu između država sudionica, usklađivanje obrazovnog sustava sa tehnološkim napretkom i tržištem rada te osobni i profesionalni razvoj sudionika</a:t>
            </a:r>
          </a:p>
          <a:p>
            <a:endParaRPr lang="hr-H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0364" y="214290"/>
            <a:ext cx="5214974" cy="523220"/>
          </a:xfrm>
          <a:prstGeom prst="rect">
            <a:avLst/>
          </a:prstGeom>
          <a:noFill/>
        </p:spPr>
        <p:txBody>
          <a:bodyPr wrap="square" rtlCol="0">
            <a:spAutoFit/>
          </a:bodyPr>
          <a:lstStyle/>
          <a:p>
            <a:r>
              <a:rPr lang="hr-HR" sz="2800" dirty="0" smtClean="0"/>
              <a:t>Malo smo i izašli</a:t>
            </a:r>
            <a:r>
              <a:rPr lang="hr-HR" sz="2800" dirty="0" smtClean="0">
                <a:sym typeface="Wingdings" pitchFamily="2" charset="2"/>
              </a:rPr>
              <a:t></a:t>
            </a:r>
            <a:endParaRPr lang="hr-HR" sz="2800" dirty="0"/>
          </a:p>
        </p:txBody>
      </p:sp>
      <p:pic>
        <p:nvPicPr>
          <p:cNvPr id="3" name="Picture 2" descr="1421539447866.jpg"/>
          <p:cNvPicPr>
            <a:picLocks noChangeAspect="1"/>
          </p:cNvPicPr>
          <p:nvPr/>
        </p:nvPicPr>
        <p:blipFill>
          <a:blip r:embed="rId2"/>
          <a:stretch>
            <a:fillRect/>
          </a:stretch>
        </p:blipFill>
        <p:spPr>
          <a:xfrm>
            <a:off x="2357422" y="3527209"/>
            <a:ext cx="5286412" cy="2973607"/>
          </a:xfrm>
          <a:prstGeom prst="rect">
            <a:avLst/>
          </a:prstGeom>
        </p:spPr>
      </p:pic>
      <p:pic>
        <p:nvPicPr>
          <p:cNvPr id="4" name="Picture 3" descr="1421539177616.jpg"/>
          <p:cNvPicPr>
            <a:picLocks noChangeAspect="1"/>
          </p:cNvPicPr>
          <p:nvPr/>
        </p:nvPicPr>
        <p:blipFill>
          <a:blip r:embed="rId3"/>
          <a:stretch>
            <a:fillRect/>
          </a:stretch>
        </p:blipFill>
        <p:spPr>
          <a:xfrm>
            <a:off x="1214414" y="928670"/>
            <a:ext cx="4572000" cy="2571750"/>
          </a:xfrm>
          <a:prstGeom prst="rect">
            <a:avLst/>
          </a:prstGeom>
        </p:spPr>
      </p:pic>
      <p:pic>
        <p:nvPicPr>
          <p:cNvPr id="5" name="Picture 4" descr="1421539446603.jpg"/>
          <p:cNvPicPr>
            <a:picLocks noChangeAspect="1"/>
          </p:cNvPicPr>
          <p:nvPr/>
        </p:nvPicPr>
        <p:blipFill>
          <a:blip r:embed="rId4"/>
          <a:stretch>
            <a:fillRect/>
          </a:stretch>
        </p:blipFill>
        <p:spPr>
          <a:xfrm>
            <a:off x="6000760" y="1428736"/>
            <a:ext cx="2857488" cy="160733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14290"/>
            <a:ext cx="7498080" cy="6034110"/>
          </a:xfrm>
        </p:spPr>
        <p:txBody>
          <a:bodyPr>
            <a:normAutofit/>
          </a:bodyPr>
          <a:lstStyle/>
          <a:p>
            <a:pPr>
              <a:buNone/>
            </a:pPr>
            <a:r>
              <a:rPr lang="hr-HR" sz="1800" dirty="0" smtClean="0"/>
              <a:t>Jedan dan provela sam sa svojima rodicama koje žive 60ak kilometara dalje.</a:t>
            </a:r>
            <a:endParaRPr lang="hr-HR" sz="1800" dirty="0"/>
          </a:p>
        </p:txBody>
      </p:sp>
      <p:pic>
        <p:nvPicPr>
          <p:cNvPr id="4" name="Picture 3" descr="1421599710182.jpg"/>
          <p:cNvPicPr>
            <a:picLocks noChangeAspect="1"/>
          </p:cNvPicPr>
          <p:nvPr/>
        </p:nvPicPr>
        <p:blipFill>
          <a:blip r:embed="rId2"/>
          <a:stretch>
            <a:fillRect/>
          </a:stretch>
        </p:blipFill>
        <p:spPr>
          <a:xfrm>
            <a:off x="1357290" y="928670"/>
            <a:ext cx="3738578" cy="2803934"/>
          </a:xfrm>
          <a:prstGeom prst="rect">
            <a:avLst/>
          </a:prstGeom>
        </p:spPr>
      </p:pic>
      <p:pic>
        <p:nvPicPr>
          <p:cNvPr id="5" name="Picture 4" descr="1421599685217.jpg"/>
          <p:cNvPicPr>
            <a:picLocks noChangeAspect="1"/>
          </p:cNvPicPr>
          <p:nvPr/>
        </p:nvPicPr>
        <p:blipFill>
          <a:blip r:embed="rId3"/>
          <a:stretch>
            <a:fillRect/>
          </a:stretch>
        </p:blipFill>
        <p:spPr>
          <a:xfrm>
            <a:off x="5643570" y="1428736"/>
            <a:ext cx="3071826" cy="4095768"/>
          </a:xfrm>
          <a:prstGeom prst="rect">
            <a:avLst/>
          </a:prstGeom>
        </p:spPr>
      </p:pic>
      <p:pic>
        <p:nvPicPr>
          <p:cNvPr id="6" name="Picture 5" descr="1421599656731.jpg"/>
          <p:cNvPicPr>
            <a:picLocks noChangeAspect="1"/>
          </p:cNvPicPr>
          <p:nvPr/>
        </p:nvPicPr>
        <p:blipFill>
          <a:blip r:embed="rId4"/>
          <a:stretch>
            <a:fillRect/>
          </a:stretch>
        </p:blipFill>
        <p:spPr>
          <a:xfrm>
            <a:off x="1785918" y="4071942"/>
            <a:ext cx="3048000" cy="22764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8596" y="714356"/>
            <a:ext cx="8501122" cy="2308324"/>
          </a:xfrm>
          <a:prstGeom prst="rect">
            <a:avLst/>
          </a:prstGeom>
          <a:noFill/>
        </p:spPr>
        <p:txBody>
          <a:bodyPr wrap="square" rtlCol="0">
            <a:spAutoFit/>
          </a:bodyPr>
          <a:lstStyle/>
          <a:p>
            <a:r>
              <a:rPr lang="hr-HR" dirty="0" smtClean="0"/>
              <a:t>Uz svu tu zabavu i posao, došao je i taj dan – dan našeg odlaska.</a:t>
            </a:r>
          </a:p>
          <a:p>
            <a:endParaRPr lang="hr-HR" dirty="0"/>
          </a:p>
          <a:p>
            <a:r>
              <a:rPr lang="hr-HR" dirty="0" smtClean="0"/>
              <a:t>Za mene je ovo bilo jedno predivno iskustvo, nezaboravno! Četrnaest predivnih dana s odličnom ekipom. </a:t>
            </a:r>
            <a:r>
              <a:rPr lang="hr-HR" dirty="0"/>
              <a:t> </a:t>
            </a:r>
            <a:r>
              <a:rPr lang="hr-HR" dirty="0" smtClean="0"/>
              <a:t>Saznala sam kako je to raditi u uspješnoj tvrtci, obavljati zadatke s kojima se do tada nisam susretala, poboljšala sam svoj engleski jezik.</a:t>
            </a:r>
          </a:p>
          <a:p>
            <a:r>
              <a:rPr lang="hr-HR" dirty="0" smtClean="0"/>
              <a:t>Ovo putovanje zauvijek će ostati sa mnom i zasigurno bih ga opet ponovila.</a:t>
            </a:r>
          </a:p>
          <a:p>
            <a:endParaRPr lang="hr-HR" dirty="0"/>
          </a:p>
          <a:p>
            <a:r>
              <a:rPr lang="hr-HR" dirty="0" smtClean="0"/>
              <a:t>PREDIVNO ! </a:t>
            </a:r>
            <a:r>
              <a:rPr lang="hr-HR" dirty="0" smtClean="0">
                <a:sym typeface="Wingdings" pitchFamily="2" charset="2"/>
              </a:rPr>
              <a:t></a:t>
            </a:r>
            <a:r>
              <a:rPr lang="hr-HR" dirty="0" smtClean="0"/>
              <a:t> </a:t>
            </a:r>
            <a:endParaRPr lang="hr-HR" dirty="0"/>
          </a:p>
        </p:txBody>
      </p:sp>
      <p:pic>
        <p:nvPicPr>
          <p:cNvPr id="8" name="Picture 7" descr="1422109902030.jpg"/>
          <p:cNvPicPr>
            <a:picLocks noChangeAspect="1"/>
          </p:cNvPicPr>
          <p:nvPr/>
        </p:nvPicPr>
        <p:blipFill>
          <a:blip r:embed="rId2"/>
          <a:stretch>
            <a:fillRect/>
          </a:stretch>
        </p:blipFill>
        <p:spPr>
          <a:xfrm>
            <a:off x="3000364" y="2857496"/>
            <a:ext cx="3500462" cy="35004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Dolazak</a:t>
            </a:r>
            <a:endParaRPr lang="hr-HR" dirty="0"/>
          </a:p>
        </p:txBody>
      </p:sp>
      <p:sp>
        <p:nvSpPr>
          <p:cNvPr id="3" name="Content Placeholder 2"/>
          <p:cNvSpPr>
            <a:spLocks noGrp="1"/>
          </p:cNvSpPr>
          <p:nvPr>
            <p:ph idx="1"/>
          </p:nvPr>
        </p:nvSpPr>
        <p:spPr/>
        <p:txBody>
          <a:bodyPr>
            <a:normAutofit/>
          </a:bodyPr>
          <a:lstStyle/>
          <a:p>
            <a:pPr>
              <a:buNone/>
            </a:pPr>
            <a:r>
              <a:rPr lang="hr-HR" sz="1800" dirty="0" smtClean="0"/>
              <a:t>Za sudjelovanje u projektu </a:t>
            </a:r>
            <a:r>
              <a:rPr lang="hr-HR" sz="1800" dirty="0" smtClean="0"/>
              <a:t>izabrane smo Marija </a:t>
            </a:r>
            <a:r>
              <a:rPr lang="hr-HR" sz="1800" dirty="0" err="1" smtClean="0"/>
              <a:t>Klepo</a:t>
            </a:r>
            <a:r>
              <a:rPr lang="hr-HR" sz="1800" dirty="0" smtClean="0"/>
              <a:t> </a:t>
            </a:r>
            <a:r>
              <a:rPr lang="hr-HR" sz="1800" dirty="0" smtClean="0"/>
              <a:t>, </a:t>
            </a:r>
            <a:r>
              <a:rPr lang="hr-HR" sz="1800" dirty="0" smtClean="0"/>
              <a:t>Antonia </a:t>
            </a:r>
            <a:r>
              <a:rPr lang="hr-HR" sz="1800" dirty="0" err="1" smtClean="0"/>
              <a:t>Dabro</a:t>
            </a:r>
            <a:r>
              <a:rPr lang="hr-HR" sz="1800" dirty="0" smtClean="0"/>
              <a:t> i ja, </a:t>
            </a:r>
            <a:r>
              <a:rPr lang="hr-HR" sz="1800" dirty="0" smtClean="0"/>
              <a:t>te </a:t>
            </a:r>
          </a:p>
          <a:p>
            <a:pPr>
              <a:buNone/>
            </a:pPr>
            <a:r>
              <a:rPr lang="hr-HR" sz="1800" dirty="0" smtClean="0"/>
              <a:t>smo zajedno s profesoricom Kristinom Vukošić Popov krenule za Arnberg </a:t>
            </a:r>
          </a:p>
          <a:p>
            <a:pPr>
              <a:buNone/>
            </a:pPr>
            <a:r>
              <a:rPr lang="hr-HR" sz="1800" dirty="0" smtClean="0"/>
              <a:t>gdje smo odrađivale svoju stručnu praksu.</a:t>
            </a:r>
          </a:p>
          <a:p>
            <a:pPr>
              <a:buNone/>
            </a:pPr>
            <a:r>
              <a:rPr lang="hr-HR" sz="1800" dirty="0" smtClean="0"/>
              <a:t>U Arnsberg smo došli 8.1.2015. u kasnim noćnim satima.</a:t>
            </a:r>
          </a:p>
          <a:p>
            <a:pPr>
              <a:buNone/>
            </a:pPr>
            <a:endParaRPr lang="hr-HR" sz="1800" dirty="0" smtClean="0"/>
          </a:p>
          <a:p>
            <a:pPr>
              <a:buNone/>
            </a:pPr>
            <a:endParaRPr lang="hr-HR" sz="1800" dirty="0" smtClean="0"/>
          </a:p>
          <a:p>
            <a:pPr>
              <a:buNone/>
            </a:pPr>
            <a:endParaRPr lang="hr-HR" sz="1800" dirty="0"/>
          </a:p>
        </p:txBody>
      </p:sp>
      <p:pic>
        <p:nvPicPr>
          <p:cNvPr id="4" name="Picture 3" descr="1420729014266.jpg"/>
          <p:cNvPicPr>
            <a:picLocks noChangeAspect="1"/>
          </p:cNvPicPr>
          <p:nvPr/>
        </p:nvPicPr>
        <p:blipFill>
          <a:blip r:embed="rId2"/>
          <a:stretch>
            <a:fillRect/>
          </a:stretch>
        </p:blipFill>
        <p:spPr>
          <a:xfrm>
            <a:off x="6858016" y="3214686"/>
            <a:ext cx="2057400" cy="3429000"/>
          </a:xfrm>
          <a:prstGeom prst="rect">
            <a:avLst/>
          </a:prstGeom>
          <a:ln>
            <a:noFill/>
          </a:ln>
          <a:effectLst>
            <a:outerShdw blurRad="292100" dist="139700" dir="2700000" algn="tl" rotWithShape="0">
              <a:srgbClr val="333333">
                <a:alpha val="65000"/>
              </a:srgbClr>
            </a:outerShdw>
          </a:effectLst>
        </p:spPr>
      </p:pic>
      <p:pic>
        <p:nvPicPr>
          <p:cNvPr id="6" name="Picture 5" descr="1420729011139.jpg"/>
          <p:cNvPicPr>
            <a:picLocks noChangeAspect="1"/>
          </p:cNvPicPr>
          <p:nvPr/>
        </p:nvPicPr>
        <p:blipFill>
          <a:blip r:embed="rId3"/>
          <a:stretch>
            <a:fillRect/>
          </a:stretch>
        </p:blipFill>
        <p:spPr>
          <a:xfrm>
            <a:off x="2643174" y="4000504"/>
            <a:ext cx="2571768" cy="257176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8229600" cy="1143000"/>
          </a:xfrm>
        </p:spPr>
        <p:txBody>
          <a:bodyPr/>
          <a:lstStyle/>
          <a:p>
            <a:r>
              <a:rPr lang="hr-HR" dirty="0" smtClean="0"/>
              <a:t>Istraživanje Arnsberga</a:t>
            </a:r>
            <a:endParaRPr lang="hr-HR" dirty="0"/>
          </a:p>
        </p:txBody>
      </p:sp>
      <p:pic>
        <p:nvPicPr>
          <p:cNvPr id="8" name="Content Placeholder 7" descr="1420901776158.jpg"/>
          <p:cNvPicPr>
            <a:picLocks noGrp="1" noChangeAspect="1"/>
          </p:cNvPicPr>
          <p:nvPr>
            <p:ph sz="quarter" idx="4"/>
          </p:nvPr>
        </p:nvPicPr>
        <p:blipFill>
          <a:blip r:embed="rId2"/>
          <a:stretch>
            <a:fillRect/>
          </a:stretch>
        </p:blipFill>
        <p:spPr>
          <a:xfrm>
            <a:off x="6000760" y="1714488"/>
            <a:ext cx="2557480" cy="4262468"/>
          </a:xfrm>
          <a:prstGeom prst="rect">
            <a:avLst/>
          </a:prstGeom>
          <a:ln>
            <a:noFill/>
          </a:ln>
          <a:effectLst>
            <a:outerShdw blurRad="292100" dist="139700" dir="2700000" algn="tl" rotWithShape="0">
              <a:srgbClr val="333333">
                <a:alpha val="65000"/>
              </a:srgbClr>
            </a:outerShdw>
          </a:effectLst>
        </p:spPr>
      </p:pic>
      <p:pic>
        <p:nvPicPr>
          <p:cNvPr id="10" name="Picture 9" descr="1420908900279.jpg"/>
          <p:cNvPicPr>
            <a:picLocks noChangeAspect="1"/>
          </p:cNvPicPr>
          <p:nvPr/>
        </p:nvPicPr>
        <p:blipFill>
          <a:blip r:embed="rId3"/>
          <a:stretch>
            <a:fillRect/>
          </a:stretch>
        </p:blipFill>
        <p:spPr>
          <a:xfrm>
            <a:off x="3143240" y="1714488"/>
            <a:ext cx="2571768" cy="4286280"/>
          </a:xfrm>
          <a:prstGeom prst="rect">
            <a:avLst/>
          </a:prstGeom>
          <a:ln>
            <a:noFill/>
          </a:ln>
          <a:effectLst>
            <a:outerShdw blurRad="292100" dist="139700" dir="2700000" algn="tl" rotWithShape="0">
              <a:srgbClr val="333333">
                <a:alpha val="65000"/>
              </a:srgbClr>
            </a:outerShdw>
          </a:effectLst>
        </p:spPr>
      </p:pic>
      <p:pic>
        <p:nvPicPr>
          <p:cNvPr id="11" name="Picture 10" descr="1420898707037.jpg"/>
          <p:cNvPicPr>
            <a:picLocks noChangeAspect="1"/>
          </p:cNvPicPr>
          <p:nvPr/>
        </p:nvPicPr>
        <p:blipFill>
          <a:blip r:embed="rId4"/>
          <a:stretch>
            <a:fillRect/>
          </a:stretch>
        </p:blipFill>
        <p:spPr>
          <a:xfrm>
            <a:off x="357158" y="1714488"/>
            <a:ext cx="2571768" cy="428628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420984500585.jpg"/>
          <p:cNvPicPr>
            <a:picLocks noGrp="1" noChangeAspect="1"/>
          </p:cNvPicPr>
          <p:nvPr>
            <p:ph sz="half" idx="1"/>
          </p:nvPr>
        </p:nvPicPr>
        <p:blipFill>
          <a:blip r:embed="rId2"/>
          <a:stretch>
            <a:fillRect/>
          </a:stretch>
        </p:blipFill>
        <p:spPr>
          <a:xfrm>
            <a:off x="4929190" y="4214818"/>
            <a:ext cx="4000504" cy="240030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28596" y="571480"/>
            <a:ext cx="8429684" cy="1200329"/>
          </a:xfrm>
          <a:prstGeom prst="rect">
            <a:avLst/>
          </a:prstGeom>
          <a:noFill/>
        </p:spPr>
        <p:txBody>
          <a:bodyPr wrap="square" rtlCol="0">
            <a:spAutoFit/>
          </a:bodyPr>
          <a:lstStyle/>
          <a:p>
            <a:r>
              <a:rPr lang="hr-HR" dirty="0" smtClean="0"/>
              <a:t>Nedjelju smo provele veselo baš kao i subotu. U popodnevnim satima </a:t>
            </a:r>
            <a:r>
              <a:rPr lang="hr-HR" dirty="0" smtClean="0"/>
              <a:t>gđa </a:t>
            </a:r>
            <a:r>
              <a:rPr lang="hr-HR" dirty="0" err="1" smtClean="0"/>
              <a:t>Uta</a:t>
            </a:r>
            <a:r>
              <a:rPr lang="hr-HR" dirty="0" smtClean="0"/>
              <a:t> </a:t>
            </a:r>
            <a:r>
              <a:rPr lang="hr-HR" dirty="0" smtClean="0"/>
              <a:t>je došla po nas, pa smo zajedno otišle na brdo Wildewiese, gdje je padao snijeg. Prošetale smo i popile vruću čokoladu, čaj, kavu. Bilo je lijepo doživjeti i tu sniježnju Njemačku, predivnu, ali većinu dana ipak hladnu.</a:t>
            </a:r>
            <a:endParaRPr lang="hr-HR" dirty="0"/>
          </a:p>
        </p:txBody>
      </p:sp>
      <p:pic>
        <p:nvPicPr>
          <p:cNvPr id="7" name="Picture 6" descr="1420984487299.jpg"/>
          <p:cNvPicPr>
            <a:picLocks noChangeAspect="1"/>
          </p:cNvPicPr>
          <p:nvPr/>
        </p:nvPicPr>
        <p:blipFill>
          <a:blip r:embed="rId3"/>
          <a:stretch>
            <a:fillRect/>
          </a:stretch>
        </p:blipFill>
        <p:spPr>
          <a:xfrm>
            <a:off x="4881541" y="1643050"/>
            <a:ext cx="4048153" cy="2428892"/>
          </a:xfrm>
          <a:prstGeom prst="rect">
            <a:avLst/>
          </a:prstGeom>
          <a:ln>
            <a:noFill/>
          </a:ln>
          <a:effectLst>
            <a:outerShdw blurRad="292100" dist="139700" dir="2700000" algn="tl" rotWithShape="0">
              <a:srgbClr val="333333">
                <a:alpha val="65000"/>
              </a:srgbClr>
            </a:outerShdw>
          </a:effectLst>
        </p:spPr>
      </p:pic>
      <p:pic>
        <p:nvPicPr>
          <p:cNvPr id="8" name="Picture 7" descr="1420984708786.jpg"/>
          <p:cNvPicPr>
            <a:picLocks noChangeAspect="1"/>
          </p:cNvPicPr>
          <p:nvPr/>
        </p:nvPicPr>
        <p:blipFill>
          <a:blip r:embed="rId4"/>
          <a:stretch>
            <a:fillRect/>
          </a:stretch>
        </p:blipFill>
        <p:spPr>
          <a:xfrm>
            <a:off x="285720" y="2000241"/>
            <a:ext cx="2071702" cy="3434946"/>
          </a:xfrm>
          <a:prstGeom prst="rect">
            <a:avLst/>
          </a:prstGeom>
          <a:ln>
            <a:noFill/>
          </a:ln>
          <a:effectLst>
            <a:outerShdw blurRad="292100" dist="139700" dir="2700000" algn="tl" rotWithShape="0">
              <a:srgbClr val="333333">
                <a:alpha val="65000"/>
              </a:srgbClr>
            </a:outerShdw>
          </a:effectLst>
        </p:spPr>
      </p:pic>
      <p:pic>
        <p:nvPicPr>
          <p:cNvPr id="9" name="Picture 8" descr="1420984708636.jpg"/>
          <p:cNvPicPr>
            <a:picLocks noChangeAspect="1"/>
          </p:cNvPicPr>
          <p:nvPr/>
        </p:nvPicPr>
        <p:blipFill>
          <a:blip r:embed="rId5"/>
          <a:stretch>
            <a:fillRect/>
          </a:stretch>
        </p:blipFill>
        <p:spPr>
          <a:xfrm>
            <a:off x="2643174" y="3214686"/>
            <a:ext cx="2057400" cy="3429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20995013606.jpg"/>
          <p:cNvPicPr>
            <a:picLocks noGrp="1" noChangeAspect="1"/>
          </p:cNvPicPr>
          <p:nvPr>
            <p:ph idx="1"/>
          </p:nvPr>
        </p:nvPicPr>
        <p:blipFill>
          <a:blip r:embed="rId2"/>
          <a:stretch>
            <a:fillRect/>
          </a:stretch>
        </p:blipFill>
        <p:spPr>
          <a:xfrm>
            <a:off x="1928794" y="2857496"/>
            <a:ext cx="6350045" cy="3571900"/>
          </a:xfrm>
          <a:prstGeom prst="rect">
            <a:avLst/>
          </a:prstGeom>
          <a:ln>
            <a:noFill/>
          </a:ln>
          <a:effectLst>
            <a:outerShdw blurRad="292100" dist="139700" dir="2700000" algn="tl" rotWithShape="0">
              <a:srgbClr val="333333">
                <a:alpha val="65000"/>
              </a:srgbClr>
            </a:outerShdw>
          </a:effectLst>
        </p:spPr>
      </p:pic>
      <p:pic>
        <p:nvPicPr>
          <p:cNvPr id="6" name="Picture 5" descr="1420984499767.jpg"/>
          <p:cNvPicPr>
            <a:picLocks noChangeAspect="1"/>
          </p:cNvPicPr>
          <p:nvPr/>
        </p:nvPicPr>
        <p:blipFill>
          <a:blip r:embed="rId3"/>
          <a:stretch>
            <a:fillRect/>
          </a:stretch>
        </p:blipFill>
        <p:spPr>
          <a:xfrm>
            <a:off x="5453038" y="214290"/>
            <a:ext cx="3690962" cy="2214578"/>
          </a:xfrm>
          <a:prstGeom prst="rect">
            <a:avLst/>
          </a:prstGeom>
          <a:ln>
            <a:noFill/>
          </a:ln>
          <a:effectLst>
            <a:outerShdw blurRad="292100" dist="139700" dir="2700000" algn="tl" rotWithShape="0">
              <a:srgbClr val="333333">
                <a:alpha val="65000"/>
              </a:srgbClr>
            </a:outerShdw>
          </a:effectLst>
        </p:spPr>
      </p:pic>
      <p:pic>
        <p:nvPicPr>
          <p:cNvPr id="7" name="Picture 6" descr="1420984488697.jpg"/>
          <p:cNvPicPr>
            <a:picLocks noChangeAspect="1"/>
          </p:cNvPicPr>
          <p:nvPr/>
        </p:nvPicPr>
        <p:blipFill>
          <a:blip r:embed="rId4"/>
          <a:stretch>
            <a:fillRect/>
          </a:stretch>
        </p:blipFill>
        <p:spPr>
          <a:xfrm>
            <a:off x="1000100" y="214290"/>
            <a:ext cx="3690963" cy="221457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5852" y="571480"/>
            <a:ext cx="7500990" cy="646331"/>
          </a:xfrm>
          <a:prstGeom prst="rect">
            <a:avLst/>
          </a:prstGeom>
          <a:noFill/>
        </p:spPr>
        <p:txBody>
          <a:bodyPr wrap="square" rtlCol="0">
            <a:spAutoFit/>
          </a:bodyPr>
          <a:lstStyle/>
          <a:p>
            <a:r>
              <a:rPr lang="hr-HR" dirty="0" smtClean="0"/>
              <a:t>Nakon toga, otišli smo u razgledavanje starog dijela grada, koji nije ništa manje lijep.</a:t>
            </a:r>
            <a:endParaRPr lang="hr-HR" dirty="0"/>
          </a:p>
        </p:txBody>
      </p:sp>
      <p:pic>
        <p:nvPicPr>
          <p:cNvPr id="4" name="Picture 3" descr="1420994997121.jpg"/>
          <p:cNvPicPr>
            <a:picLocks noChangeAspect="1"/>
          </p:cNvPicPr>
          <p:nvPr/>
        </p:nvPicPr>
        <p:blipFill>
          <a:blip r:embed="rId2"/>
          <a:stretch>
            <a:fillRect/>
          </a:stretch>
        </p:blipFill>
        <p:spPr>
          <a:xfrm>
            <a:off x="1214414" y="1357298"/>
            <a:ext cx="4333893" cy="2600336"/>
          </a:xfrm>
          <a:prstGeom prst="rect">
            <a:avLst/>
          </a:prstGeom>
          <a:ln>
            <a:noFill/>
          </a:ln>
          <a:effectLst>
            <a:outerShdw blurRad="292100" dist="139700" dir="2700000" algn="tl" rotWithShape="0">
              <a:srgbClr val="333333">
                <a:alpha val="65000"/>
              </a:srgbClr>
            </a:outerShdw>
          </a:effectLst>
        </p:spPr>
      </p:pic>
      <p:pic>
        <p:nvPicPr>
          <p:cNvPr id="5" name="Picture 4" descr="1420995011579.jpg"/>
          <p:cNvPicPr>
            <a:picLocks noChangeAspect="1"/>
          </p:cNvPicPr>
          <p:nvPr/>
        </p:nvPicPr>
        <p:blipFill>
          <a:blip r:embed="rId3"/>
          <a:stretch>
            <a:fillRect/>
          </a:stretch>
        </p:blipFill>
        <p:spPr>
          <a:xfrm>
            <a:off x="1214414" y="4192468"/>
            <a:ext cx="4357718" cy="2451217"/>
          </a:xfrm>
          <a:prstGeom prst="rect">
            <a:avLst/>
          </a:prstGeom>
          <a:ln>
            <a:noFill/>
          </a:ln>
          <a:effectLst>
            <a:outerShdw blurRad="292100" dist="139700" dir="2700000" algn="tl" rotWithShape="0">
              <a:srgbClr val="333333">
                <a:alpha val="65000"/>
              </a:srgbClr>
            </a:outerShdw>
          </a:effectLst>
        </p:spPr>
      </p:pic>
      <p:pic>
        <p:nvPicPr>
          <p:cNvPr id="6" name="Picture 5" descr="1420995514049.jpg"/>
          <p:cNvPicPr>
            <a:picLocks noChangeAspect="1"/>
          </p:cNvPicPr>
          <p:nvPr/>
        </p:nvPicPr>
        <p:blipFill>
          <a:blip r:embed="rId4"/>
          <a:stretch>
            <a:fillRect/>
          </a:stretch>
        </p:blipFill>
        <p:spPr>
          <a:xfrm>
            <a:off x="6000760" y="1428735"/>
            <a:ext cx="2857520" cy="476253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28" y="785794"/>
            <a:ext cx="7429552" cy="2862322"/>
          </a:xfrm>
          <a:prstGeom prst="rect">
            <a:avLst/>
          </a:prstGeom>
          <a:noFill/>
        </p:spPr>
        <p:txBody>
          <a:bodyPr wrap="square" rtlCol="0">
            <a:spAutoFit/>
          </a:bodyPr>
          <a:lstStyle/>
          <a:p>
            <a:r>
              <a:rPr lang="hr-HR" dirty="0" smtClean="0"/>
              <a:t>Nas tri sudionice projekta,</a:t>
            </a:r>
            <a:r>
              <a:rPr lang="hr-HR" dirty="0" smtClean="0"/>
              <a:t> </a:t>
            </a:r>
            <a:r>
              <a:rPr lang="hr-HR" dirty="0" smtClean="0"/>
              <a:t>bile </a:t>
            </a:r>
            <a:r>
              <a:rPr lang="hr-HR" dirty="0" smtClean="0"/>
              <a:t> smo u školi </a:t>
            </a:r>
            <a:r>
              <a:rPr lang="hr-HR" dirty="0" err="1" smtClean="0"/>
              <a:t>Berufskolleg</a:t>
            </a:r>
            <a:r>
              <a:rPr lang="hr-HR" dirty="0" smtClean="0"/>
              <a:t> </a:t>
            </a:r>
            <a:r>
              <a:rPr lang="hr-HR" dirty="0" err="1" smtClean="0"/>
              <a:t>Berlinerplatz</a:t>
            </a:r>
            <a:r>
              <a:rPr lang="hr-HR" dirty="0" smtClean="0"/>
              <a:t>  </a:t>
            </a:r>
            <a:r>
              <a:rPr lang="hr-HR" dirty="0" smtClean="0"/>
              <a:t>gdje smo </a:t>
            </a:r>
            <a:r>
              <a:rPr lang="hr-HR" dirty="0" smtClean="0"/>
              <a:t>sudjelovale </a:t>
            </a:r>
            <a:r>
              <a:rPr lang="hr-HR" dirty="0" smtClean="0"/>
              <a:t>u njihovoj nastavi i upoznale se s učenicima te škole.</a:t>
            </a:r>
          </a:p>
          <a:p>
            <a:r>
              <a:rPr lang="hr-HR" dirty="0" smtClean="0"/>
              <a:t>Primjetili smo koliko je njihov sustav školstva drugačiji.</a:t>
            </a:r>
          </a:p>
          <a:p>
            <a:r>
              <a:rPr lang="hr-HR" dirty="0" smtClean="0"/>
              <a:t>Meni se ipak više sviđao njihov sustav, te se slažem s njim i mislim kako bi trebali uzeti nekoliko ideja od njih. </a:t>
            </a:r>
          </a:p>
          <a:p>
            <a:r>
              <a:rPr lang="hr-HR" dirty="0" smtClean="0"/>
              <a:t>Ali ono najvažnije što mi se ipak najviše dopalo : MANJE TEORIJE – VIŠE PRAKSE!</a:t>
            </a:r>
          </a:p>
          <a:p>
            <a:endParaRPr lang="hr-HR" dirty="0" smtClean="0"/>
          </a:p>
          <a:p>
            <a:endParaRPr lang="hr-HR" dirty="0"/>
          </a:p>
          <a:p>
            <a:r>
              <a:rPr lang="hr-HR" dirty="0" smtClean="0"/>
              <a:t>Unatoč tome, ipak smo odradile dobro našu praksu! </a:t>
            </a:r>
            <a:endParaRPr lang="hr-H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hr-HR" dirty="0" smtClean="0"/>
              <a:t>		BERNDES</a:t>
            </a:r>
            <a:endParaRPr lang="hr-HR" dirty="0"/>
          </a:p>
        </p:txBody>
      </p:sp>
      <p:sp>
        <p:nvSpPr>
          <p:cNvPr id="3" name="Content Placeholder 2"/>
          <p:cNvSpPr>
            <a:spLocks noGrp="1"/>
          </p:cNvSpPr>
          <p:nvPr>
            <p:ph idx="1"/>
          </p:nvPr>
        </p:nvSpPr>
        <p:spPr/>
        <p:txBody>
          <a:bodyPr>
            <a:normAutofit/>
          </a:bodyPr>
          <a:lstStyle/>
          <a:p>
            <a:r>
              <a:rPr lang="hr-HR" sz="2400" dirty="0" smtClean="0"/>
              <a:t>Berndes je proizvođač tava i lonaca u Njemačkoj, a također i uspješo posluju s ostalim državama svijeta. Najviše sa Kinom,  SAD-om i Rusijom. Moj mentor u tvrtci bio je Rolf Giese koji me je upoznao s tvrtom i njezinim poslovima.</a:t>
            </a:r>
            <a:endParaRPr lang="hr-HR" sz="2400" dirty="0"/>
          </a:p>
        </p:txBody>
      </p:sp>
      <p:pic>
        <p:nvPicPr>
          <p:cNvPr id="4" name="Picture 3" descr="1421140103165.jpg"/>
          <p:cNvPicPr>
            <a:picLocks noChangeAspect="1"/>
          </p:cNvPicPr>
          <p:nvPr/>
        </p:nvPicPr>
        <p:blipFill>
          <a:blip r:embed="rId2"/>
          <a:stretch>
            <a:fillRect/>
          </a:stretch>
        </p:blipFill>
        <p:spPr>
          <a:xfrm>
            <a:off x="1142977" y="3429000"/>
            <a:ext cx="4071965" cy="2443179"/>
          </a:xfrm>
          <a:prstGeom prst="rect">
            <a:avLst/>
          </a:prstGeom>
          <a:ln>
            <a:noFill/>
          </a:ln>
          <a:effectLst>
            <a:outerShdw blurRad="292100" dist="139700" dir="2700000" algn="tl" rotWithShape="0">
              <a:srgbClr val="333333">
                <a:alpha val="65000"/>
              </a:srgbClr>
            </a:outerShdw>
          </a:effectLst>
        </p:spPr>
      </p:pic>
      <p:pic>
        <p:nvPicPr>
          <p:cNvPr id="5" name="Picture 4" descr="1421160757362.jpg"/>
          <p:cNvPicPr>
            <a:picLocks noChangeAspect="1"/>
          </p:cNvPicPr>
          <p:nvPr/>
        </p:nvPicPr>
        <p:blipFill>
          <a:blip r:embed="rId3"/>
          <a:stretch>
            <a:fillRect/>
          </a:stretch>
        </p:blipFill>
        <p:spPr>
          <a:xfrm>
            <a:off x="5214942" y="4357694"/>
            <a:ext cx="3690963" cy="221457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172</TotalTime>
  <Words>905</Words>
  <Application>Microsoft Office PowerPoint</Application>
  <PresentationFormat>Prikaz na zaslonu (4:3)</PresentationFormat>
  <Paragraphs>83</Paragraphs>
  <Slides>22</Slides>
  <Notes>0</Notes>
  <HiddenSlides>0</HiddenSlides>
  <MMClips>0</MMClips>
  <ScaleCrop>false</ScaleCrop>
  <HeadingPairs>
    <vt:vector size="4" baseType="variant">
      <vt:variant>
        <vt:lpstr>Tema</vt:lpstr>
      </vt:variant>
      <vt:variant>
        <vt:i4>1</vt:i4>
      </vt:variant>
      <vt:variant>
        <vt:lpstr>Naslovi slajdova</vt:lpstr>
      </vt:variant>
      <vt:variant>
        <vt:i4>22</vt:i4>
      </vt:variant>
    </vt:vector>
  </HeadingPairs>
  <TitlesOfParts>
    <vt:vector size="23" baseType="lpstr">
      <vt:lpstr>Solstice</vt:lpstr>
      <vt:lpstr>Projekt Leonardo    da Vinci</vt:lpstr>
      <vt:lpstr>O projektu</vt:lpstr>
      <vt:lpstr>Dolazak</vt:lpstr>
      <vt:lpstr>Istraživanje Arnsberga</vt:lpstr>
      <vt:lpstr>Slajd 5</vt:lpstr>
      <vt:lpstr>Slajd 6</vt:lpstr>
      <vt:lpstr>Slajd 7</vt:lpstr>
      <vt:lpstr>Slajd 8</vt:lpstr>
      <vt:lpstr>  BERNDES</vt:lpstr>
      <vt:lpstr>Slajd 10</vt:lpstr>
      <vt:lpstr>Slajd 11</vt:lpstr>
      <vt:lpstr>Slajd 12</vt:lpstr>
      <vt:lpstr>Slajd 13</vt:lpstr>
      <vt:lpstr>Slajd 14</vt:lpstr>
      <vt:lpstr>Slajd 15</vt:lpstr>
      <vt:lpstr>Slajd 16</vt:lpstr>
      <vt:lpstr>Slajd 17</vt:lpstr>
      <vt:lpstr>SLOBODNO   VRIJEME</vt:lpstr>
      <vt:lpstr>Slajd 19</vt:lpstr>
      <vt:lpstr>Slajd 20</vt:lpstr>
      <vt:lpstr>Slajd 21</vt:lpstr>
      <vt:lpstr>Slajd 22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Leonardo    da Vinci</dc:title>
  <dc:creator>Korisnik</dc:creator>
  <cp:lastModifiedBy>ribarski obrt </cp:lastModifiedBy>
  <cp:revision>15</cp:revision>
  <dcterms:created xsi:type="dcterms:W3CDTF">2015-03-17T12:52:19Z</dcterms:created>
  <dcterms:modified xsi:type="dcterms:W3CDTF">2015-03-17T20:39:44Z</dcterms:modified>
</cp:coreProperties>
</file>